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2" r:id="rId5"/>
    <p:sldId id="283" r:id="rId6"/>
    <p:sldId id="284" r:id="rId7"/>
    <p:sldId id="285" r:id="rId8"/>
    <p:sldId id="286" r:id="rId9"/>
    <p:sldId id="287" r:id="rId10"/>
    <p:sldId id="288" r:id="rId11"/>
    <p:sldId id="289" r:id="rId12"/>
    <p:sldId id="293" r:id="rId13"/>
    <p:sldId id="291" r:id="rId14"/>
    <p:sldId id="292" r:id="rId15"/>
    <p:sldId id="294" r:id="rId16"/>
    <p:sldId id="296" r:id="rId17"/>
    <p:sldId id="295" r:id="rId18"/>
    <p:sldId id="297" r:id="rId19"/>
    <p:sldId id="299" r:id="rId20"/>
    <p:sldId id="298" r:id="rId21"/>
    <p:sldId id="30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979" autoAdjust="0"/>
    <p:restoredTop sz="94619" autoAdjust="0"/>
  </p:normalViewPr>
  <p:slideViewPr>
    <p:cSldViewPr snapToGrid="0">
      <p:cViewPr>
        <p:scale>
          <a:sx n="75" d="100"/>
          <a:sy n="75" d="100"/>
        </p:scale>
        <p:origin x="610" y="1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20.jpg>
</file>

<file path=ppt/media/image21.jpg>
</file>

<file path=ppt/media/image22.jpg>
</file>

<file path=ppt/media/image23.jpeg>
</file>

<file path=ppt/media/image24.png>
</file>

<file path=ppt/media/image25.svg>
</file>

<file path=ppt/media/image3.png>
</file>

<file path=ppt/media/image4.jpg>
</file>

<file path=ppt/media/image5.png>
</file>

<file path=ppt/media/image6.sv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3/15/2022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3/15/2022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3/15/2022</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3/15/2022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3/15/2022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3/15/2022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3/15/2022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3/15/2022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3/15/2022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3/15/2022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3/15/2022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3/15/2022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30" name="Rectangle 2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8109235" y="863695"/>
            <a:ext cx="3511233" cy="3779995"/>
          </a:xfrm>
        </p:spPr>
        <p:txBody>
          <a:bodyPr anchor="ctr">
            <a:normAutofit/>
          </a:bodyPr>
          <a:lstStyle/>
          <a:p>
            <a:r>
              <a:rPr lang="en-US" dirty="0">
                <a:solidFill>
                  <a:schemeClr val="tx1"/>
                </a:solidFill>
              </a:rPr>
              <a:t>Health and Fitness</a:t>
            </a:r>
          </a:p>
        </p:txBody>
      </p:sp>
      <p:sp>
        <p:nvSpPr>
          <p:cNvPr id="3" name="Subtitle 2">
            <a:extLst>
              <a:ext uri="{FF2B5EF4-FFF2-40B4-BE49-F238E27FC236}">
                <a16:creationId xmlns:a16="http://schemas.microsoft.com/office/drawing/2014/main" id="{07730D41-D3A4-4CFC-91DC-62E6A5AE503B}"/>
              </a:ext>
            </a:extLst>
          </p:cNvPr>
          <p:cNvSpPr>
            <a:spLocks noGrp="1"/>
          </p:cNvSpPr>
          <p:nvPr>
            <p:ph type="subTitle" idx="1"/>
          </p:nvPr>
        </p:nvSpPr>
        <p:spPr>
          <a:xfrm>
            <a:off x="8109236" y="4739780"/>
            <a:ext cx="3511233" cy="1147054"/>
          </a:xfrm>
        </p:spPr>
        <p:txBody>
          <a:bodyPr anchor="t">
            <a:normAutofit/>
          </a:bodyPr>
          <a:lstStyle/>
          <a:p>
            <a:r>
              <a:rPr lang="en-US" sz="2000" dirty="0"/>
              <a:t>DIVYANSH SRIVASTAVA</a:t>
            </a:r>
          </a:p>
        </p:txBody>
      </p:sp>
      <p:pic>
        <p:nvPicPr>
          <p:cNvPr id="5" name="Picture 4" descr="A bowl of oranges ">
            <a:extLst>
              <a:ext uri="{FF2B5EF4-FFF2-40B4-BE49-F238E27FC236}">
                <a16:creationId xmlns:a16="http://schemas.microsoft.com/office/drawing/2014/main" id="{46FD3043-02B3-4F91-A2CB-FF01D76F3FD5}"/>
              </a:ext>
            </a:extLst>
          </p:cNvPr>
          <p:cNvPicPr>
            <a:picLocks noChangeAspect="1"/>
          </p:cNvPicPr>
          <p:nvPr/>
        </p:nvPicPr>
        <p:blipFill rotWithShape="1">
          <a:blip r:embed="rId3">
            <a:extLst>
              <a:ext uri="{28A0092B-C50C-407E-A947-70E740481C1C}">
                <a14:useLocalDpi xmlns:a14="http://schemas.microsoft.com/office/drawing/2010/main" val="0"/>
              </a:ext>
            </a:extLst>
          </a:blip>
          <a:srcRect r="-1" b="-1"/>
          <a:stretch/>
        </p:blipFill>
        <p:spPr>
          <a:xfrm>
            <a:off x="0" y="10"/>
            <a:ext cx="7537685" cy="6857990"/>
          </a:xfrm>
          <a:prstGeom prst="rect">
            <a:avLst/>
          </a:prstGeom>
        </p:spPr>
      </p:pic>
      <p:sp>
        <p:nvSpPr>
          <p:cNvPr id="32" name="Rectangle 3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2" presetClass="entr" presetSubtype="8"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6" presetClass="entr" presetSubtype="0" fill="hold" grpId="0" nodeType="after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down)">
                                      <p:cBhvr>
                                        <p:cTn id="17" dur="580">
                                          <p:stCondLst>
                                            <p:cond delay="0"/>
                                          </p:stCondLst>
                                        </p:cTn>
                                        <p:tgtEl>
                                          <p:spTgt spid="3">
                                            <p:txEl>
                                              <p:pRg st="0" end="0"/>
                                            </p:txEl>
                                          </p:spTgt>
                                        </p:tgtEl>
                                      </p:cBhvr>
                                    </p:animEffect>
                                    <p:anim calcmode="lin" valueType="num">
                                      <p:cBhvr>
                                        <p:cTn id="18"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23" dur="26">
                                          <p:stCondLst>
                                            <p:cond delay="650"/>
                                          </p:stCondLst>
                                        </p:cTn>
                                        <p:tgtEl>
                                          <p:spTgt spid="3">
                                            <p:txEl>
                                              <p:pRg st="0" end="0"/>
                                            </p:txEl>
                                          </p:spTgt>
                                        </p:tgtEl>
                                      </p:cBhvr>
                                      <p:to x="100000" y="60000"/>
                                    </p:animScale>
                                    <p:animScale>
                                      <p:cBhvr>
                                        <p:cTn id="24" dur="166" decel="50000">
                                          <p:stCondLst>
                                            <p:cond delay="676"/>
                                          </p:stCondLst>
                                        </p:cTn>
                                        <p:tgtEl>
                                          <p:spTgt spid="3">
                                            <p:txEl>
                                              <p:pRg st="0" end="0"/>
                                            </p:txEl>
                                          </p:spTgt>
                                        </p:tgtEl>
                                      </p:cBhvr>
                                      <p:to x="100000" y="100000"/>
                                    </p:animScale>
                                    <p:animScale>
                                      <p:cBhvr>
                                        <p:cTn id="25" dur="26">
                                          <p:stCondLst>
                                            <p:cond delay="1312"/>
                                          </p:stCondLst>
                                        </p:cTn>
                                        <p:tgtEl>
                                          <p:spTgt spid="3">
                                            <p:txEl>
                                              <p:pRg st="0" end="0"/>
                                            </p:txEl>
                                          </p:spTgt>
                                        </p:tgtEl>
                                      </p:cBhvr>
                                      <p:to x="100000" y="80000"/>
                                    </p:animScale>
                                    <p:animScale>
                                      <p:cBhvr>
                                        <p:cTn id="26" dur="166" decel="50000">
                                          <p:stCondLst>
                                            <p:cond delay="1338"/>
                                          </p:stCondLst>
                                        </p:cTn>
                                        <p:tgtEl>
                                          <p:spTgt spid="3">
                                            <p:txEl>
                                              <p:pRg st="0" end="0"/>
                                            </p:txEl>
                                          </p:spTgt>
                                        </p:tgtEl>
                                      </p:cBhvr>
                                      <p:to x="100000" y="100000"/>
                                    </p:animScale>
                                    <p:animScale>
                                      <p:cBhvr>
                                        <p:cTn id="27" dur="26">
                                          <p:stCondLst>
                                            <p:cond delay="1642"/>
                                          </p:stCondLst>
                                        </p:cTn>
                                        <p:tgtEl>
                                          <p:spTgt spid="3">
                                            <p:txEl>
                                              <p:pRg st="0" end="0"/>
                                            </p:txEl>
                                          </p:spTgt>
                                        </p:tgtEl>
                                      </p:cBhvr>
                                      <p:to x="100000" y="90000"/>
                                    </p:animScale>
                                    <p:animScale>
                                      <p:cBhvr>
                                        <p:cTn id="28" dur="166" decel="50000">
                                          <p:stCondLst>
                                            <p:cond delay="1668"/>
                                          </p:stCondLst>
                                        </p:cTn>
                                        <p:tgtEl>
                                          <p:spTgt spid="3">
                                            <p:txEl>
                                              <p:pRg st="0" end="0"/>
                                            </p:txEl>
                                          </p:spTgt>
                                        </p:tgtEl>
                                      </p:cBhvr>
                                      <p:to x="100000" y="100000"/>
                                    </p:animScale>
                                    <p:animScale>
                                      <p:cBhvr>
                                        <p:cTn id="29" dur="26">
                                          <p:stCondLst>
                                            <p:cond delay="1808"/>
                                          </p:stCondLst>
                                        </p:cTn>
                                        <p:tgtEl>
                                          <p:spTgt spid="3">
                                            <p:txEl>
                                              <p:pRg st="0" end="0"/>
                                            </p:txEl>
                                          </p:spTgt>
                                        </p:tgtEl>
                                      </p:cBhvr>
                                      <p:to x="100000" y="95000"/>
                                    </p:animScale>
                                    <p:animScale>
                                      <p:cBhvr>
                                        <p:cTn id="30" dur="166" decel="50000">
                                          <p:stCondLst>
                                            <p:cond delay="1834"/>
                                          </p:stCondLst>
                                        </p:cTn>
                                        <p:tgtEl>
                                          <p:spTgt spid="3">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18310A3-1517-431E-A8FC-5E6F018BC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0D0164-0C3B-44F9-BA68-27F8CCD6A2C2}"/>
              </a:ext>
            </a:extLst>
          </p:cNvPr>
          <p:cNvSpPr>
            <a:spLocks noGrp="1"/>
          </p:cNvSpPr>
          <p:nvPr>
            <p:ph type="title"/>
          </p:nvPr>
        </p:nvSpPr>
        <p:spPr>
          <a:xfrm>
            <a:off x="581192" y="702156"/>
            <a:ext cx="3475915" cy="1234594"/>
          </a:xfrm>
        </p:spPr>
        <p:txBody>
          <a:bodyPr>
            <a:normAutofit/>
          </a:bodyPr>
          <a:lstStyle/>
          <a:p>
            <a:r>
              <a:rPr lang="en-US" dirty="0">
                <a:solidFill>
                  <a:schemeClr val="tx2"/>
                </a:solidFill>
              </a:rPr>
              <a:t>REASON Behind face problems</a:t>
            </a:r>
          </a:p>
        </p:txBody>
      </p:sp>
      <p:sp>
        <p:nvSpPr>
          <p:cNvPr id="18" name="Rectangle 17">
            <a:extLst>
              <a:ext uri="{FF2B5EF4-FFF2-40B4-BE49-F238E27FC236}">
                <a16:creationId xmlns:a16="http://schemas.microsoft.com/office/drawing/2014/main" id="{7F23E396-BE04-4D91-89A5-24877C3E96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3250CC05-D6B0-42F7-9792-8677B5394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B0704962-EC61-43A0-B8F5-F0E73686A3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3" name="Content Placeholder 12">
            <a:extLst>
              <a:ext uri="{FF2B5EF4-FFF2-40B4-BE49-F238E27FC236}">
                <a16:creationId xmlns:a16="http://schemas.microsoft.com/office/drawing/2014/main" id="{8050EE2F-FFFC-12D8-981D-87378217038E}"/>
              </a:ext>
            </a:extLst>
          </p:cNvPr>
          <p:cNvSpPr>
            <a:spLocks noGrp="1"/>
          </p:cNvSpPr>
          <p:nvPr>
            <p:ph idx="1"/>
          </p:nvPr>
        </p:nvSpPr>
        <p:spPr>
          <a:xfrm>
            <a:off x="581192" y="2180496"/>
            <a:ext cx="3475915" cy="3678303"/>
          </a:xfrm>
        </p:spPr>
        <p:txBody>
          <a:bodyPr>
            <a:normAutofit/>
          </a:bodyPr>
          <a:lstStyle/>
          <a:p>
            <a:r>
              <a:rPr lang="en-US" dirty="0"/>
              <a:t>Not doing any facial exercises.</a:t>
            </a:r>
          </a:p>
          <a:p>
            <a:r>
              <a:rPr lang="en-US" dirty="0"/>
              <a:t>Facial Exercise only happening </a:t>
            </a:r>
          </a:p>
          <a:p>
            <a:pPr lvl="1"/>
            <a:r>
              <a:rPr lang="en-US" dirty="0"/>
              <a:t>Facial Expressions</a:t>
            </a:r>
          </a:p>
          <a:p>
            <a:pPr lvl="1"/>
            <a:r>
              <a:rPr lang="en-US" dirty="0"/>
              <a:t>Brushing Teeth</a:t>
            </a:r>
          </a:p>
          <a:p>
            <a:pPr lvl="1"/>
            <a:r>
              <a:rPr lang="en-US" dirty="0"/>
              <a:t>Eating Food</a:t>
            </a:r>
          </a:p>
          <a:p>
            <a:pPr lvl="1"/>
            <a:endParaRPr lang="en-US" dirty="0"/>
          </a:p>
          <a:p>
            <a:pPr lvl="1"/>
            <a:endParaRPr lang="en-US" dirty="0"/>
          </a:p>
          <a:p>
            <a:endParaRPr lang="en-US" dirty="0"/>
          </a:p>
        </p:txBody>
      </p:sp>
      <p:sp>
        <p:nvSpPr>
          <p:cNvPr id="24" name="Rectangle 23">
            <a:extLst>
              <a:ext uri="{FF2B5EF4-FFF2-40B4-BE49-F238E27FC236}">
                <a16:creationId xmlns:a16="http://schemas.microsoft.com/office/drawing/2014/main" id="{90DBC3A1-652F-4058-94C8-0F512D4428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26" y="628650"/>
            <a:ext cx="7503518" cy="3528456"/>
          </a:xfrm>
          <a:prstGeom prst="rect">
            <a:avLst/>
          </a:pr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men's faces&#10;&#10;Description automatically generated">
            <a:extLst>
              <a:ext uri="{FF2B5EF4-FFF2-40B4-BE49-F238E27FC236}">
                <a16:creationId xmlns:a16="http://schemas.microsoft.com/office/drawing/2014/main" id="{AFC19B7F-51F1-4F6A-81DB-8F5B8BD916E7}"/>
              </a:ext>
            </a:extLst>
          </p:cNvPr>
          <p:cNvPicPr>
            <a:picLocks noChangeAspect="1"/>
          </p:cNvPicPr>
          <p:nvPr/>
        </p:nvPicPr>
        <p:blipFill>
          <a:blip r:embed="rId2"/>
          <a:stretch>
            <a:fillRect/>
          </a:stretch>
        </p:blipFill>
        <p:spPr>
          <a:xfrm>
            <a:off x="5560283" y="796973"/>
            <a:ext cx="4882958" cy="3198338"/>
          </a:xfrm>
          <a:prstGeom prst="rect">
            <a:avLst/>
          </a:prstGeom>
        </p:spPr>
      </p:pic>
      <p:sp>
        <p:nvSpPr>
          <p:cNvPr id="26" name="Rectangle 25">
            <a:extLst>
              <a:ext uri="{FF2B5EF4-FFF2-40B4-BE49-F238E27FC236}">
                <a16:creationId xmlns:a16="http://schemas.microsoft.com/office/drawing/2014/main" id="{5A205CC8-8A08-4581-B9ED-683CF3A044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26" y="4233559"/>
            <a:ext cx="3703324" cy="2140389"/>
          </a:xfrm>
          <a:prstGeom prst="rect">
            <a:avLst/>
          </a:pr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text&#10;&#10;Description automatically generated">
            <a:extLst>
              <a:ext uri="{FF2B5EF4-FFF2-40B4-BE49-F238E27FC236}">
                <a16:creationId xmlns:a16="http://schemas.microsoft.com/office/drawing/2014/main" id="{54353CB1-8279-4EB9-82C3-D657C3F883AB}"/>
              </a:ext>
            </a:extLst>
          </p:cNvPr>
          <p:cNvPicPr>
            <a:picLocks noChangeAspect="1"/>
          </p:cNvPicPr>
          <p:nvPr/>
        </p:nvPicPr>
        <p:blipFill>
          <a:blip r:embed="rId3"/>
          <a:stretch>
            <a:fillRect/>
          </a:stretch>
        </p:blipFill>
        <p:spPr>
          <a:xfrm>
            <a:off x="5185824" y="4401459"/>
            <a:ext cx="1811621" cy="1811621"/>
          </a:xfrm>
          <a:prstGeom prst="rect">
            <a:avLst/>
          </a:prstGeom>
        </p:spPr>
      </p:pic>
      <p:sp>
        <p:nvSpPr>
          <p:cNvPr id="28" name="Rectangle 27">
            <a:extLst>
              <a:ext uri="{FF2B5EF4-FFF2-40B4-BE49-F238E27FC236}">
                <a16:creationId xmlns:a16="http://schemas.microsoft.com/office/drawing/2014/main" id="{0D090A5C-3625-4701-8C21-52969B3A7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233559"/>
            <a:ext cx="3703197" cy="2140389"/>
          </a:xfrm>
          <a:prstGeom prst="rect">
            <a:avLst/>
          </a:pr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young child brushing his teeth&#10;&#10;Description automatically generated with medium confidence">
            <a:extLst>
              <a:ext uri="{FF2B5EF4-FFF2-40B4-BE49-F238E27FC236}">
                <a16:creationId xmlns:a16="http://schemas.microsoft.com/office/drawing/2014/main" id="{69D98ADA-C810-427E-A438-BD47E2FB21D6}"/>
              </a:ext>
            </a:extLst>
          </p:cNvPr>
          <p:cNvPicPr>
            <a:picLocks noChangeAspect="1"/>
          </p:cNvPicPr>
          <p:nvPr/>
        </p:nvPicPr>
        <p:blipFill>
          <a:blip r:embed="rId4"/>
          <a:stretch>
            <a:fillRect/>
          </a:stretch>
        </p:blipFill>
        <p:spPr>
          <a:xfrm>
            <a:off x="8747823" y="4401459"/>
            <a:ext cx="2307797" cy="1811621"/>
          </a:xfrm>
          <a:prstGeom prst="rect">
            <a:avLst/>
          </a:prstGeom>
        </p:spPr>
      </p:pic>
    </p:spTree>
    <p:extLst>
      <p:ext uri="{BB962C8B-B14F-4D97-AF65-F5344CB8AC3E}">
        <p14:creationId xmlns:p14="http://schemas.microsoft.com/office/powerpoint/2010/main" val="1214772274"/>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stCondLst>
                                    <p:cond delay="0"/>
                                  </p:stCondLst>
                                  <p:childTnLst>
                                    <p:animRot by="21600000">
                                      <p:cBhvr>
                                        <p:cTn id="6" dur="2000" fill="hold"/>
                                        <p:tgtEl>
                                          <p:spTgt spid="2"/>
                                        </p:tgtEl>
                                        <p:attrNameLst>
                                          <p:attrName>r</p:attrName>
                                        </p:attrNameLst>
                                      </p:cBhvr>
                                    </p:animRot>
                                  </p:childTnLst>
                                </p:cTn>
                              </p:par>
                              <p:par>
                                <p:cTn id="7" presetID="16" presetClass="entr" presetSubtype="21" fill="hold" grpId="0" nodeType="withEffect">
                                  <p:stCondLst>
                                    <p:cond delay="0"/>
                                  </p:stCondLst>
                                  <p:childTnLst>
                                    <p:set>
                                      <p:cBhvr>
                                        <p:cTn id="8" dur="1" fill="hold">
                                          <p:stCondLst>
                                            <p:cond delay="0"/>
                                          </p:stCondLst>
                                        </p:cTn>
                                        <p:tgtEl>
                                          <p:spTgt spid="13">
                                            <p:txEl>
                                              <p:pRg st="0" end="0"/>
                                            </p:txEl>
                                          </p:spTgt>
                                        </p:tgtEl>
                                        <p:attrNameLst>
                                          <p:attrName>style.visibility</p:attrName>
                                        </p:attrNameLst>
                                      </p:cBhvr>
                                      <p:to>
                                        <p:strVal val="visible"/>
                                      </p:to>
                                    </p:set>
                                    <p:animEffect transition="in" filter="barn(inVertical)">
                                      <p:cBhvr>
                                        <p:cTn id="9" dur="500"/>
                                        <p:tgtEl>
                                          <p:spTgt spid="13">
                                            <p:txEl>
                                              <p:pRg st="0" end="0"/>
                                            </p:txEl>
                                          </p:spTgt>
                                        </p:tgtEl>
                                      </p:cBhvr>
                                    </p:animEffect>
                                  </p:childTnLst>
                                </p:cTn>
                              </p:par>
                              <p:par>
                                <p:cTn id="10" presetID="16" presetClass="entr" presetSubtype="21" fill="hold" grpId="0" nodeType="with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barn(inVertical)">
                                      <p:cBhvr>
                                        <p:cTn id="12" dur="500"/>
                                        <p:tgtEl>
                                          <p:spTgt spid="13">
                                            <p:txEl>
                                              <p:pRg st="1" end="1"/>
                                            </p:txEl>
                                          </p:spTgt>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animEffect transition="in" filter="barn(inVertical)">
                                      <p:cBhvr>
                                        <p:cTn id="15" dur="500"/>
                                        <p:tgtEl>
                                          <p:spTgt spid="13">
                                            <p:txEl>
                                              <p:pRg st="2" end="2"/>
                                            </p:txEl>
                                          </p:spTgt>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3">
                                            <p:txEl>
                                              <p:pRg st="3" end="3"/>
                                            </p:txEl>
                                          </p:spTgt>
                                        </p:tgtEl>
                                        <p:attrNameLst>
                                          <p:attrName>style.visibility</p:attrName>
                                        </p:attrNameLst>
                                      </p:cBhvr>
                                      <p:to>
                                        <p:strVal val="visible"/>
                                      </p:to>
                                    </p:set>
                                    <p:animEffect transition="in" filter="barn(inVertical)">
                                      <p:cBhvr>
                                        <p:cTn id="18" dur="500"/>
                                        <p:tgtEl>
                                          <p:spTgt spid="13">
                                            <p:txEl>
                                              <p:pRg st="3" end="3"/>
                                            </p:txEl>
                                          </p:spTgt>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13">
                                            <p:txEl>
                                              <p:pRg st="4" end="4"/>
                                            </p:txEl>
                                          </p:spTgt>
                                        </p:tgtEl>
                                        <p:attrNameLst>
                                          <p:attrName>style.visibility</p:attrName>
                                        </p:attrNameLst>
                                      </p:cBhvr>
                                      <p:to>
                                        <p:strVal val="visible"/>
                                      </p:to>
                                    </p:set>
                                    <p:animEffect transition="in" filter="barn(inVertical)">
                                      <p:cBhvr>
                                        <p:cTn id="21" dur="500"/>
                                        <p:tgtEl>
                                          <p:spTgt spid="13">
                                            <p:txEl>
                                              <p:pRg st="4" end="4"/>
                                            </p:txEl>
                                          </p:spTgt>
                                        </p:tgtEl>
                                      </p:cBhvr>
                                    </p:animEffect>
                                  </p:childTnLst>
                                </p:cTn>
                              </p:par>
                              <p:par>
                                <p:cTn id="22" presetID="42"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anim calcmode="lin" valueType="num">
                                      <p:cBhvr>
                                        <p:cTn id="30" dur="1000" fill="hold"/>
                                        <p:tgtEl>
                                          <p:spTgt spid="7"/>
                                        </p:tgtEl>
                                        <p:attrNameLst>
                                          <p:attrName>ppt_x</p:attrName>
                                        </p:attrNameLst>
                                      </p:cBhvr>
                                      <p:tavLst>
                                        <p:tav tm="0">
                                          <p:val>
                                            <p:strVal val="#ppt_x"/>
                                          </p:val>
                                        </p:tav>
                                        <p:tav tm="100000">
                                          <p:val>
                                            <p:strVal val="#ppt_x"/>
                                          </p:val>
                                        </p:tav>
                                      </p:tavLst>
                                    </p:anim>
                                    <p:anim calcmode="lin" valueType="num">
                                      <p:cBhvr>
                                        <p:cTn id="31" dur="1000" fill="hold"/>
                                        <p:tgtEl>
                                          <p:spTgt spid="7"/>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3A183EE-D3F3-44E1-937C-8F6BAD697520}"/>
              </a:ext>
            </a:extLst>
          </p:cNvPr>
          <p:cNvSpPr>
            <a:spLocks noGrp="1"/>
          </p:cNvSpPr>
          <p:nvPr>
            <p:ph type="title"/>
          </p:nvPr>
        </p:nvSpPr>
        <p:spPr>
          <a:xfrm>
            <a:off x="672280" y="944752"/>
            <a:ext cx="3259016" cy="1462692"/>
          </a:xfrm>
        </p:spPr>
        <p:txBody>
          <a:bodyPr>
            <a:normAutofit/>
          </a:bodyPr>
          <a:lstStyle/>
          <a:p>
            <a:r>
              <a:rPr lang="en-US" dirty="0">
                <a:solidFill>
                  <a:srgbClr val="FFFFFF"/>
                </a:solidFill>
              </a:rPr>
              <a:t>FACE FACT 3:</a:t>
            </a:r>
          </a:p>
        </p:txBody>
      </p:sp>
      <p:sp>
        <p:nvSpPr>
          <p:cNvPr id="29" name="Rectangle 28">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3" name="Rectangle 32">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CEA2E569-2919-E5A4-BBCA-60B53E168C67}"/>
              </a:ext>
            </a:extLst>
          </p:cNvPr>
          <p:cNvSpPr>
            <a:spLocks noGrp="1"/>
          </p:cNvSpPr>
          <p:nvPr>
            <p:ph idx="1"/>
          </p:nvPr>
        </p:nvSpPr>
        <p:spPr>
          <a:xfrm>
            <a:off x="671513" y="2536031"/>
            <a:ext cx="3123783" cy="3671936"/>
          </a:xfrm>
        </p:spPr>
        <p:txBody>
          <a:bodyPr anchor="t">
            <a:normAutofit/>
          </a:bodyPr>
          <a:lstStyle/>
          <a:p>
            <a:r>
              <a:rPr lang="en-US" b="0" i="0" dirty="0">
                <a:solidFill>
                  <a:srgbClr val="FFFFFF"/>
                </a:solidFill>
                <a:effectLst/>
                <a:latin typeface="Heebo" panose="020B0604020202020204" pitchFamily="2" charset="-79"/>
                <a:cs typeface="Heebo" panose="020B0604020202020204" pitchFamily="2" charset="-79"/>
              </a:rPr>
              <a:t>A frown only uses 11 muscles.</a:t>
            </a:r>
            <a:endParaRPr lang="en-US" dirty="0">
              <a:solidFill>
                <a:srgbClr val="FFFFFF"/>
              </a:solidFill>
            </a:endParaRPr>
          </a:p>
        </p:txBody>
      </p:sp>
      <p:pic>
        <p:nvPicPr>
          <p:cNvPr id="5" name="Content Placeholder 4" descr="A baby with blue eyes&#10;&#10;Description automatically generated with medium confidence">
            <a:extLst>
              <a:ext uri="{FF2B5EF4-FFF2-40B4-BE49-F238E27FC236}">
                <a16:creationId xmlns:a16="http://schemas.microsoft.com/office/drawing/2014/main" id="{B217697A-BDC4-44EF-B4B8-42E9E1F44CAB}"/>
              </a:ext>
            </a:extLst>
          </p:cNvPr>
          <p:cNvPicPr>
            <a:picLocks noChangeAspect="1"/>
          </p:cNvPicPr>
          <p:nvPr/>
        </p:nvPicPr>
        <p:blipFill rotWithShape="1">
          <a:blip r:embed="rId2"/>
          <a:srcRect l="13485"/>
          <a:stretch/>
        </p:blipFill>
        <p:spPr>
          <a:xfrm>
            <a:off x="4241830" y="601200"/>
            <a:ext cx="7503636" cy="5789365"/>
          </a:xfrm>
          <a:prstGeom prst="rect">
            <a:avLst/>
          </a:prstGeom>
        </p:spPr>
      </p:pic>
    </p:spTree>
    <p:extLst>
      <p:ext uri="{BB962C8B-B14F-4D97-AF65-F5344CB8AC3E}">
        <p14:creationId xmlns:p14="http://schemas.microsoft.com/office/powerpoint/2010/main" val="27332085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2" presetClass="entr" presetSubtype="4"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 calcmode="lin" valueType="num">
                                      <p:cBhvr additive="base">
                                        <p:cTn id="10"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9">
                                            <p:txEl>
                                              <p:pRg st="0" end="0"/>
                                            </p:txEl>
                                          </p:spTgt>
                                        </p:tgtEl>
                                        <p:attrNameLst>
                                          <p:attrName>ppt_y</p:attrName>
                                        </p:attrNameLst>
                                      </p:cBhvr>
                                      <p:tavLst>
                                        <p:tav tm="0">
                                          <p:val>
                                            <p:strVal val="1+#ppt_h/2"/>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E139FCC-88AF-42D7-BDAE-EBF4D7345823}"/>
              </a:ext>
            </a:extLst>
          </p:cNvPr>
          <p:cNvSpPr>
            <a:spLocks noGrp="1"/>
          </p:cNvSpPr>
          <p:nvPr>
            <p:ph type="title"/>
          </p:nvPr>
        </p:nvSpPr>
        <p:spPr>
          <a:xfrm>
            <a:off x="672280" y="944752"/>
            <a:ext cx="3259016" cy="1462692"/>
          </a:xfrm>
        </p:spPr>
        <p:txBody>
          <a:bodyPr>
            <a:normAutofit/>
          </a:bodyPr>
          <a:lstStyle/>
          <a:p>
            <a:pPr>
              <a:lnSpc>
                <a:spcPct val="90000"/>
              </a:lnSpc>
            </a:pPr>
            <a:r>
              <a:rPr lang="en-US" sz="2400" dirty="0">
                <a:solidFill>
                  <a:srgbClr val="FFFFFF"/>
                </a:solidFill>
              </a:rPr>
              <a:t>Tip 1: </a:t>
            </a:r>
            <a:br>
              <a:rPr lang="en-US" sz="2400" dirty="0">
                <a:solidFill>
                  <a:srgbClr val="FFFFFF"/>
                </a:solidFill>
              </a:rPr>
            </a:br>
            <a:r>
              <a:rPr lang="en-US" sz="2400" dirty="0">
                <a:solidFill>
                  <a:srgbClr val="FFFFFF"/>
                </a:solidFill>
              </a:rPr>
              <a:t>AVOID using soap for face and start using face wash</a:t>
            </a:r>
          </a:p>
        </p:txBody>
      </p:sp>
      <p:sp>
        <p:nvSpPr>
          <p:cNvPr id="27" name="Rectangle 26">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1" name="Rectangle 30">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2055ED71-9670-1AD7-3ED3-72A3F678FD5C}"/>
              </a:ext>
            </a:extLst>
          </p:cNvPr>
          <p:cNvSpPr>
            <a:spLocks noGrp="1"/>
          </p:cNvSpPr>
          <p:nvPr>
            <p:ph idx="1"/>
          </p:nvPr>
        </p:nvSpPr>
        <p:spPr>
          <a:xfrm>
            <a:off x="671513" y="2536031"/>
            <a:ext cx="3123783" cy="3671936"/>
          </a:xfrm>
        </p:spPr>
        <p:txBody>
          <a:bodyPr anchor="t">
            <a:normAutofit lnSpcReduction="10000"/>
          </a:bodyPr>
          <a:lstStyle/>
          <a:p>
            <a:r>
              <a:rPr lang="en-US" dirty="0">
                <a:solidFill>
                  <a:srgbClr val="FFFFFF"/>
                </a:solidFill>
              </a:rPr>
              <a:t>Soap is alkaline-based, but your skin is acidic</a:t>
            </a:r>
          </a:p>
          <a:p>
            <a:r>
              <a:rPr lang="en-US" dirty="0">
                <a:solidFill>
                  <a:srgbClr val="FFFFFF"/>
                </a:solidFill>
              </a:rPr>
              <a:t>The alkaline nature of the soap bar can cause your face to become dry and strip away the natural moisture. If you apply soap regularly on the face, it may turn flaky and itchy or become prone to breakouts.</a:t>
            </a:r>
          </a:p>
          <a:p>
            <a:r>
              <a:rPr lang="en-US" dirty="0">
                <a:solidFill>
                  <a:srgbClr val="FFFFFF"/>
                </a:solidFill>
              </a:rPr>
              <a:t>Do some exercise as well while using any face washes.</a:t>
            </a:r>
          </a:p>
        </p:txBody>
      </p:sp>
      <p:pic>
        <p:nvPicPr>
          <p:cNvPr id="5" name="Content Placeholder 4" descr="Diagram&#10;&#10;Description automatically generated with medium confidence">
            <a:extLst>
              <a:ext uri="{FF2B5EF4-FFF2-40B4-BE49-F238E27FC236}">
                <a16:creationId xmlns:a16="http://schemas.microsoft.com/office/drawing/2014/main" id="{A937EB96-8383-4472-8A99-1BC2BED43FA0}"/>
              </a:ext>
            </a:extLst>
          </p:cNvPr>
          <p:cNvPicPr>
            <a:picLocks noChangeAspect="1"/>
          </p:cNvPicPr>
          <p:nvPr/>
        </p:nvPicPr>
        <p:blipFill rotWithShape="1">
          <a:blip r:embed="rId2"/>
          <a:srcRect l="1081" r="1680" b="-6"/>
          <a:stretch/>
        </p:blipFill>
        <p:spPr>
          <a:xfrm>
            <a:off x="4241830" y="601200"/>
            <a:ext cx="7503636" cy="5789365"/>
          </a:xfrm>
          <a:prstGeom prst="rect">
            <a:avLst/>
          </a:prstGeom>
        </p:spPr>
      </p:pic>
    </p:spTree>
    <p:extLst>
      <p:ext uri="{BB962C8B-B14F-4D97-AF65-F5344CB8AC3E}">
        <p14:creationId xmlns:p14="http://schemas.microsoft.com/office/powerpoint/2010/main" val="1756077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4"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 calcmode="lin" valueType="num">
                                      <p:cBhvr additive="base">
                                        <p:cTn id="10"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9">
                                            <p:txEl>
                                              <p:pRg st="0" end="0"/>
                                            </p:txEl>
                                          </p:spTgt>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 calcmode="lin" valueType="num">
                                      <p:cBhvr additive="base">
                                        <p:cTn id="14"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9">
                                            <p:txEl>
                                              <p:pRg st="1" end="1"/>
                                            </p:txEl>
                                          </p:spTgt>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9">
                                            <p:txEl>
                                              <p:pRg st="2" end="2"/>
                                            </p:txEl>
                                          </p:spTgt>
                                        </p:tgtEl>
                                        <p:attrNameLst>
                                          <p:attrName>style.visibility</p:attrName>
                                        </p:attrNameLst>
                                      </p:cBhvr>
                                      <p:to>
                                        <p:strVal val="visible"/>
                                      </p:to>
                                    </p:set>
                                    <p:anim calcmode="lin" valueType="num">
                                      <p:cBhvr additive="base">
                                        <p:cTn id="18"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9">
                                            <p:txEl>
                                              <p:pRg st="2" end="2"/>
                                            </p:txEl>
                                          </p:spTgt>
                                        </p:tgtEl>
                                        <p:attrNameLst>
                                          <p:attrName>ppt_y</p:attrName>
                                        </p:attrNameLst>
                                      </p:cBhvr>
                                      <p:tavLst>
                                        <p:tav tm="0">
                                          <p:val>
                                            <p:strVal val="1+#ppt_h/2"/>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3A183EE-D3F3-44E1-937C-8F6BAD697520}"/>
              </a:ext>
            </a:extLst>
          </p:cNvPr>
          <p:cNvSpPr>
            <a:spLocks noGrp="1"/>
          </p:cNvSpPr>
          <p:nvPr>
            <p:ph type="title"/>
          </p:nvPr>
        </p:nvSpPr>
        <p:spPr>
          <a:xfrm>
            <a:off x="672280" y="944752"/>
            <a:ext cx="3259016" cy="1462692"/>
          </a:xfrm>
        </p:spPr>
        <p:txBody>
          <a:bodyPr>
            <a:normAutofit/>
          </a:bodyPr>
          <a:lstStyle/>
          <a:p>
            <a:r>
              <a:rPr lang="en-US" dirty="0">
                <a:solidFill>
                  <a:srgbClr val="FFFFFF"/>
                </a:solidFill>
              </a:rPr>
              <a:t>FACE FACT 4:</a:t>
            </a:r>
          </a:p>
        </p:txBody>
      </p:sp>
      <p:sp>
        <p:nvSpPr>
          <p:cNvPr id="42" name="Rectangle 41">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43">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46" name="Rectangle 45">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CEA2E569-2919-E5A4-BBCA-60B53E168C67}"/>
              </a:ext>
            </a:extLst>
          </p:cNvPr>
          <p:cNvSpPr>
            <a:spLocks noGrp="1"/>
          </p:cNvSpPr>
          <p:nvPr>
            <p:ph idx="1"/>
          </p:nvPr>
        </p:nvSpPr>
        <p:spPr>
          <a:xfrm>
            <a:off x="671513" y="2536031"/>
            <a:ext cx="3123783" cy="3671936"/>
          </a:xfrm>
        </p:spPr>
        <p:txBody>
          <a:bodyPr anchor="t">
            <a:normAutofit/>
          </a:bodyPr>
          <a:lstStyle/>
          <a:p>
            <a:r>
              <a:rPr lang="en-US" b="1" i="0" dirty="0">
                <a:solidFill>
                  <a:srgbClr val="FFFFFF"/>
                </a:solidFill>
                <a:effectLst/>
                <a:latin typeface="arial" panose="020B0604020202020204" pitchFamily="34" charset="0"/>
              </a:rPr>
              <a:t>A birth defect</a:t>
            </a:r>
            <a:r>
              <a:rPr lang="en-US" b="0" i="0" dirty="0">
                <a:solidFill>
                  <a:srgbClr val="FFFFFF"/>
                </a:solidFill>
                <a:effectLst/>
                <a:latin typeface="arial" panose="020B0604020202020204" pitchFamily="34" charset="0"/>
              </a:rPr>
              <a:t> that is otherwise known as the dimple.</a:t>
            </a:r>
          </a:p>
          <a:p>
            <a:r>
              <a:rPr lang="en-US" b="1" dirty="0">
                <a:solidFill>
                  <a:srgbClr val="FFFFFF"/>
                </a:solidFill>
                <a:latin typeface="arial" panose="020B0604020202020204" pitchFamily="34" charset="0"/>
              </a:rPr>
              <a:t>D</a:t>
            </a:r>
            <a:r>
              <a:rPr lang="en-US" b="1" i="0" dirty="0">
                <a:solidFill>
                  <a:srgbClr val="FFFFFF"/>
                </a:solidFill>
                <a:effectLst/>
                <a:latin typeface="arial" panose="020B0604020202020204" pitchFamily="34" charset="0"/>
              </a:rPr>
              <a:t>imples are genetic defects</a:t>
            </a:r>
            <a:endParaRPr lang="en-US" dirty="0">
              <a:solidFill>
                <a:srgbClr val="FFFFFF"/>
              </a:solidFill>
            </a:endParaRPr>
          </a:p>
        </p:txBody>
      </p:sp>
      <p:pic>
        <p:nvPicPr>
          <p:cNvPr id="4" name="Picture 3" descr="A picture containing ground, person, outdoor, little&#10;&#10;Description automatically generated">
            <a:extLst>
              <a:ext uri="{FF2B5EF4-FFF2-40B4-BE49-F238E27FC236}">
                <a16:creationId xmlns:a16="http://schemas.microsoft.com/office/drawing/2014/main" id="{B2741485-F574-4FC1-B83F-950AFB159420}"/>
              </a:ext>
            </a:extLst>
          </p:cNvPr>
          <p:cNvPicPr>
            <a:picLocks noChangeAspect="1"/>
          </p:cNvPicPr>
          <p:nvPr/>
        </p:nvPicPr>
        <p:blipFill rotWithShape="1">
          <a:blip r:embed="rId2"/>
          <a:srcRect b="3882"/>
          <a:stretch/>
        </p:blipFill>
        <p:spPr>
          <a:xfrm>
            <a:off x="4241830" y="601200"/>
            <a:ext cx="7503636" cy="5789365"/>
          </a:xfrm>
          <a:prstGeom prst="rect">
            <a:avLst/>
          </a:prstGeom>
        </p:spPr>
      </p:pic>
    </p:spTree>
    <p:extLst>
      <p:ext uri="{BB962C8B-B14F-4D97-AF65-F5344CB8AC3E}">
        <p14:creationId xmlns:p14="http://schemas.microsoft.com/office/powerpoint/2010/main" val="3561816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2" presetClass="entr" presetSubtype="4"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 calcmode="lin" valueType="num">
                                      <p:cBhvr additive="base">
                                        <p:cTn id="10"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9">
                                            <p:txEl>
                                              <p:pRg st="0" end="0"/>
                                            </p:txEl>
                                          </p:spTgt>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 calcmode="lin" valueType="num">
                                      <p:cBhvr additive="base">
                                        <p:cTn id="14"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9">
                                            <p:txEl>
                                              <p:pRg st="1" end="1"/>
                                            </p:txEl>
                                          </p:spTgt>
                                        </p:tgtEl>
                                        <p:attrNameLst>
                                          <p:attrName>ppt_y</p:attrName>
                                        </p:attrNameLst>
                                      </p:cBhvr>
                                      <p:tavLst>
                                        <p:tav tm="0">
                                          <p:val>
                                            <p:strVal val="1+#ppt_h/2"/>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738BC56-5A4B-4A59-87B7-DA0F5A92D594}"/>
              </a:ext>
            </a:extLst>
          </p:cNvPr>
          <p:cNvSpPr>
            <a:spLocks noGrp="1"/>
          </p:cNvSpPr>
          <p:nvPr>
            <p:ph type="title"/>
          </p:nvPr>
        </p:nvSpPr>
        <p:spPr>
          <a:xfrm>
            <a:off x="672280" y="944752"/>
            <a:ext cx="3259016" cy="1462692"/>
          </a:xfrm>
        </p:spPr>
        <p:txBody>
          <a:bodyPr>
            <a:normAutofit/>
          </a:bodyPr>
          <a:lstStyle/>
          <a:p>
            <a:r>
              <a:rPr lang="en-US" dirty="0">
                <a:solidFill>
                  <a:srgbClr val="FFFFFF"/>
                </a:solidFill>
              </a:rPr>
              <a:t>TIP 2:</a:t>
            </a:r>
            <a:br>
              <a:rPr lang="en-US" dirty="0">
                <a:solidFill>
                  <a:srgbClr val="FFFFFF"/>
                </a:solidFill>
              </a:rPr>
            </a:br>
            <a:r>
              <a:rPr lang="en-US" dirty="0">
                <a:solidFill>
                  <a:srgbClr val="FFFFFF"/>
                </a:solidFill>
              </a:rPr>
              <a:t>CHEWING GUM</a:t>
            </a:r>
          </a:p>
        </p:txBody>
      </p:sp>
      <p:sp>
        <p:nvSpPr>
          <p:cNvPr id="16" name="Rectangle 15">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0" name="Rectangle 19">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94F7468B-86EC-BC33-1E28-BA65BE6F96CF}"/>
              </a:ext>
            </a:extLst>
          </p:cNvPr>
          <p:cNvSpPr>
            <a:spLocks noGrp="1"/>
          </p:cNvSpPr>
          <p:nvPr>
            <p:ph idx="1"/>
          </p:nvPr>
        </p:nvSpPr>
        <p:spPr>
          <a:xfrm>
            <a:off x="671513" y="2536031"/>
            <a:ext cx="3123783" cy="3671936"/>
          </a:xfrm>
        </p:spPr>
        <p:txBody>
          <a:bodyPr anchor="t">
            <a:normAutofit fontScale="85000" lnSpcReduction="20000"/>
          </a:bodyPr>
          <a:lstStyle/>
          <a:p>
            <a:r>
              <a:rPr lang="en-US" dirty="0">
                <a:solidFill>
                  <a:srgbClr val="FFFFFF"/>
                </a:solidFill>
              </a:rPr>
              <a:t>puts eight different muscles of the face and neck in action</a:t>
            </a:r>
          </a:p>
          <a:p>
            <a:r>
              <a:rPr lang="en-US" dirty="0">
                <a:solidFill>
                  <a:srgbClr val="FFFFFF"/>
                </a:solidFill>
              </a:rPr>
              <a:t> reducing double chin</a:t>
            </a:r>
          </a:p>
          <a:p>
            <a:r>
              <a:rPr lang="en-US" dirty="0">
                <a:solidFill>
                  <a:srgbClr val="FFFFFF"/>
                </a:solidFill>
              </a:rPr>
              <a:t> helps in achieving that dream jawline</a:t>
            </a:r>
          </a:p>
          <a:p>
            <a:r>
              <a:rPr lang="en-US" dirty="0">
                <a:solidFill>
                  <a:srgbClr val="FFFFFF"/>
                </a:solidFill>
              </a:rPr>
              <a:t> Prevents Cavities and Improves Oral Health</a:t>
            </a:r>
          </a:p>
          <a:p>
            <a:r>
              <a:rPr lang="en-US" dirty="0">
                <a:solidFill>
                  <a:srgbClr val="FFFFFF"/>
                </a:solidFill>
              </a:rPr>
              <a:t> Eases Acid Reflux</a:t>
            </a:r>
          </a:p>
          <a:p>
            <a:r>
              <a:rPr lang="en-US" dirty="0">
                <a:solidFill>
                  <a:srgbClr val="FFFFFF"/>
                </a:solidFill>
              </a:rPr>
              <a:t> Lowers Stress and Anxiety</a:t>
            </a:r>
          </a:p>
          <a:p>
            <a:r>
              <a:rPr lang="en-US" dirty="0">
                <a:solidFill>
                  <a:srgbClr val="FFFFFF"/>
                </a:solidFill>
              </a:rPr>
              <a:t> Prevents Dry Mouth and Freshens Breath</a:t>
            </a:r>
          </a:p>
          <a:p>
            <a:r>
              <a:rPr lang="en-US" dirty="0">
                <a:solidFill>
                  <a:srgbClr val="FFFFFF"/>
                </a:solidFill>
              </a:rPr>
              <a:t> </a:t>
            </a:r>
            <a:r>
              <a:rPr lang="en-US" b="1" dirty="0">
                <a:solidFill>
                  <a:srgbClr val="FFFFFF"/>
                </a:solidFill>
              </a:rPr>
              <a:t>chewing gum cannot reduce fat deposits found in your double chin</a:t>
            </a:r>
          </a:p>
        </p:txBody>
      </p:sp>
      <p:pic>
        <p:nvPicPr>
          <p:cNvPr id="5" name="Content Placeholder 4" descr="Diagram&#10;&#10;Description automatically generated with medium confidence">
            <a:extLst>
              <a:ext uri="{FF2B5EF4-FFF2-40B4-BE49-F238E27FC236}">
                <a16:creationId xmlns:a16="http://schemas.microsoft.com/office/drawing/2014/main" id="{39E9D839-3D42-4070-A8C4-D08968753B10}"/>
              </a:ext>
            </a:extLst>
          </p:cNvPr>
          <p:cNvPicPr>
            <a:picLocks noChangeAspect="1"/>
          </p:cNvPicPr>
          <p:nvPr/>
        </p:nvPicPr>
        <p:blipFill rotWithShape="1">
          <a:blip r:embed="rId2"/>
          <a:srcRect r="22232" b="-1"/>
          <a:stretch/>
        </p:blipFill>
        <p:spPr>
          <a:xfrm>
            <a:off x="4241830" y="601200"/>
            <a:ext cx="7503636" cy="5789365"/>
          </a:xfrm>
          <a:prstGeom prst="rect">
            <a:avLst/>
          </a:prstGeom>
        </p:spPr>
      </p:pic>
    </p:spTree>
    <p:extLst>
      <p:ext uri="{BB962C8B-B14F-4D97-AF65-F5344CB8AC3E}">
        <p14:creationId xmlns:p14="http://schemas.microsoft.com/office/powerpoint/2010/main" val="27199489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2" presetClass="entr" presetSubtype="4"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 calcmode="lin" valueType="num">
                                      <p:cBhvr additive="base">
                                        <p:cTn id="10"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9">
                                            <p:txEl>
                                              <p:pRg st="0" end="0"/>
                                            </p:txEl>
                                          </p:spTgt>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 calcmode="lin" valueType="num">
                                      <p:cBhvr additive="base">
                                        <p:cTn id="14"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9">
                                            <p:txEl>
                                              <p:pRg st="1" end="1"/>
                                            </p:txEl>
                                          </p:spTgt>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9">
                                            <p:txEl>
                                              <p:pRg st="2" end="2"/>
                                            </p:txEl>
                                          </p:spTgt>
                                        </p:tgtEl>
                                        <p:attrNameLst>
                                          <p:attrName>style.visibility</p:attrName>
                                        </p:attrNameLst>
                                      </p:cBhvr>
                                      <p:to>
                                        <p:strVal val="visible"/>
                                      </p:to>
                                    </p:set>
                                    <p:anim calcmode="lin" valueType="num">
                                      <p:cBhvr additive="base">
                                        <p:cTn id="18"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9">
                                            <p:txEl>
                                              <p:pRg st="2" end="2"/>
                                            </p:txEl>
                                          </p:spTgt>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9">
                                            <p:txEl>
                                              <p:pRg st="3" end="3"/>
                                            </p:txEl>
                                          </p:spTgt>
                                        </p:tgtEl>
                                        <p:attrNameLst>
                                          <p:attrName>style.visibility</p:attrName>
                                        </p:attrNameLst>
                                      </p:cBhvr>
                                      <p:to>
                                        <p:strVal val="visible"/>
                                      </p:to>
                                    </p:set>
                                    <p:anim calcmode="lin" valueType="num">
                                      <p:cBhvr additive="base">
                                        <p:cTn id="22"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9">
                                            <p:txEl>
                                              <p:pRg st="3" end="3"/>
                                            </p:txEl>
                                          </p:spTgt>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9">
                                            <p:txEl>
                                              <p:pRg st="4" end="4"/>
                                            </p:txEl>
                                          </p:spTgt>
                                        </p:tgtEl>
                                        <p:attrNameLst>
                                          <p:attrName>style.visibility</p:attrName>
                                        </p:attrNameLst>
                                      </p:cBhvr>
                                      <p:to>
                                        <p:strVal val="visible"/>
                                      </p:to>
                                    </p:set>
                                    <p:anim calcmode="lin" valueType="num">
                                      <p:cBhvr additive="base">
                                        <p:cTn id="26"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9">
                                            <p:txEl>
                                              <p:pRg st="4" end="4"/>
                                            </p:txEl>
                                          </p:spTgt>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9">
                                            <p:txEl>
                                              <p:pRg st="5" end="5"/>
                                            </p:txEl>
                                          </p:spTgt>
                                        </p:tgtEl>
                                        <p:attrNameLst>
                                          <p:attrName>style.visibility</p:attrName>
                                        </p:attrNameLst>
                                      </p:cBhvr>
                                      <p:to>
                                        <p:strVal val="visible"/>
                                      </p:to>
                                    </p:set>
                                    <p:anim calcmode="lin" valueType="num">
                                      <p:cBhvr additive="base">
                                        <p:cTn id="30"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9">
                                            <p:txEl>
                                              <p:pRg st="5" end="5"/>
                                            </p:txEl>
                                          </p:spTgt>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9">
                                            <p:txEl>
                                              <p:pRg st="6" end="6"/>
                                            </p:txEl>
                                          </p:spTgt>
                                        </p:tgtEl>
                                        <p:attrNameLst>
                                          <p:attrName>style.visibility</p:attrName>
                                        </p:attrNameLst>
                                      </p:cBhvr>
                                      <p:to>
                                        <p:strVal val="visible"/>
                                      </p:to>
                                    </p:set>
                                    <p:anim calcmode="lin" valueType="num">
                                      <p:cBhvr additive="base">
                                        <p:cTn id="34" dur="500" fill="hold"/>
                                        <p:tgtEl>
                                          <p:spTgt spid="9">
                                            <p:txEl>
                                              <p:pRg st="6" end="6"/>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9">
                                            <p:txEl>
                                              <p:pRg st="6" end="6"/>
                                            </p:txEl>
                                          </p:spTgt>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9">
                                            <p:txEl>
                                              <p:pRg st="7" end="7"/>
                                            </p:txEl>
                                          </p:spTgt>
                                        </p:tgtEl>
                                        <p:attrNameLst>
                                          <p:attrName>style.visibility</p:attrName>
                                        </p:attrNameLst>
                                      </p:cBhvr>
                                      <p:to>
                                        <p:strVal val="visible"/>
                                      </p:to>
                                    </p:set>
                                    <p:anim calcmode="lin" valueType="num">
                                      <p:cBhvr additive="base">
                                        <p:cTn id="38" dur="500" fill="hold"/>
                                        <p:tgtEl>
                                          <p:spTgt spid="9">
                                            <p:txEl>
                                              <p:pRg st="7" end="7"/>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9">
                                            <p:txEl>
                                              <p:pRg st="7" end="7"/>
                                            </p:txEl>
                                          </p:spTgt>
                                        </p:tgtEl>
                                        <p:attrNameLst>
                                          <p:attrName>ppt_y</p:attrName>
                                        </p:attrNameLst>
                                      </p:cBhvr>
                                      <p:tavLst>
                                        <p:tav tm="0">
                                          <p:val>
                                            <p:strVal val="1+#ppt_h/2"/>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1000"/>
                                        <p:tgtEl>
                                          <p:spTgt spid="5"/>
                                        </p:tgtEl>
                                      </p:cBhvr>
                                    </p:animEffect>
                                    <p:anim calcmode="lin" valueType="num">
                                      <p:cBhvr>
                                        <p:cTn id="43" dur="1000" fill="hold"/>
                                        <p:tgtEl>
                                          <p:spTgt spid="5"/>
                                        </p:tgtEl>
                                        <p:attrNameLst>
                                          <p:attrName>ppt_x</p:attrName>
                                        </p:attrNameLst>
                                      </p:cBhvr>
                                      <p:tavLst>
                                        <p:tav tm="0">
                                          <p:val>
                                            <p:strVal val="#ppt_x"/>
                                          </p:val>
                                        </p:tav>
                                        <p:tav tm="100000">
                                          <p:val>
                                            <p:strVal val="#ppt_x"/>
                                          </p:val>
                                        </p:tav>
                                      </p:tavLst>
                                    </p:anim>
                                    <p:anim calcmode="lin" valueType="num">
                                      <p:cBhvr>
                                        <p:cTn id="4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FD0049C-37DB-4EE6-B453-27BD55E48CC8}"/>
              </a:ext>
            </a:extLst>
          </p:cNvPr>
          <p:cNvSpPr>
            <a:spLocks noGrp="1"/>
          </p:cNvSpPr>
          <p:nvPr>
            <p:ph type="title"/>
          </p:nvPr>
        </p:nvSpPr>
        <p:spPr>
          <a:xfrm>
            <a:off x="771148" y="1037967"/>
            <a:ext cx="3054091" cy="4709131"/>
          </a:xfrm>
        </p:spPr>
        <p:txBody>
          <a:bodyPr anchor="ctr">
            <a:normAutofit/>
          </a:bodyPr>
          <a:lstStyle/>
          <a:p>
            <a:r>
              <a:rPr lang="en-US" dirty="0">
                <a:solidFill>
                  <a:srgbClr val="FFFEFF"/>
                </a:solidFill>
              </a:rPr>
              <a:t>BONUS for chewing gum</a:t>
            </a:r>
          </a:p>
        </p:txBody>
      </p:sp>
      <p:sp>
        <p:nvSpPr>
          <p:cNvPr id="3" name="Content Placeholder 2">
            <a:extLst>
              <a:ext uri="{FF2B5EF4-FFF2-40B4-BE49-F238E27FC236}">
                <a16:creationId xmlns:a16="http://schemas.microsoft.com/office/drawing/2014/main" id="{2744387B-C8F2-40AE-A00E-E572D228BFA2}"/>
              </a:ext>
            </a:extLst>
          </p:cNvPr>
          <p:cNvSpPr>
            <a:spLocks noGrp="1"/>
          </p:cNvSpPr>
          <p:nvPr>
            <p:ph idx="1"/>
          </p:nvPr>
        </p:nvSpPr>
        <p:spPr>
          <a:xfrm>
            <a:off x="4534935" y="1037968"/>
            <a:ext cx="6725899" cy="4820832"/>
          </a:xfrm>
        </p:spPr>
        <p:txBody>
          <a:bodyPr>
            <a:normAutofit/>
          </a:bodyPr>
          <a:lstStyle/>
          <a:p>
            <a:r>
              <a:rPr lang="en-US" dirty="0"/>
              <a:t>Helps manage weight by improving eating habits</a:t>
            </a:r>
          </a:p>
          <a:p>
            <a:r>
              <a:rPr lang="en-US" dirty="0"/>
              <a:t>Chewing gum is a good way to keep your cravings at bay when you are trying to lose weight. Popping a sugar-free gum when you feel cravings for a sugary snack is a good way to immediately reward yourself without all the additional calories and tricking your brain according to studies. This is also an excellent way for you to stop yourself from mindless nibbles of high-calorie snacks while watching TV or relaxing. Therefore, if you’re looking to ward off your food cravings, grab a stick of gum instead of a sugary treat to cut out all the unnecessary calories.</a:t>
            </a:r>
          </a:p>
        </p:txBody>
      </p:sp>
    </p:spTree>
    <p:extLst>
      <p:ext uri="{BB962C8B-B14F-4D97-AF65-F5344CB8AC3E}">
        <p14:creationId xmlns:p14="http://schemas.microsoft.com/office/powerpoint/2010/main" val="3172205592"/>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2" presetClass="entr" presetSubtype="4"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 calcmode="lin" valueType="num">
                                      <p:cBhvr additive="base">
                                        <p:cTn id="10"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additive="base">
                                        <p:cTn id="14"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2021EDD-A135-4004-9BD4-657577E57C57}"/>
              </a:ext>
            </a:extLst>
          </p:cNvPr>
          <p:cNvSpPr>
            <a:spLocks noGrp="1"/>
          </p:cNvSpPr>
          <p:nvPr>
            <p:ph type="title"/>
          </p:nvPr>
        </p:nvSpPr>
        <p:spPr>
          <a:xfrm>
            <a:off x="672280" y="944752"/>
            <a:ext cx="3259016" cy="1462692"/>
          </a:xfrm>
        </p:spPr>
        <p:txBody>
          <a:bodyPr>
            <a:normAutofit/>
          </a:bodyPr>
          <a:lstStyle/>
          <a:p>
            <a:r>
              <a:rPr lang="en-US" dirty="0">
                <a:solidFill>
                  <a:srgbClr val="FFFFFF"/>
                </a:solidFill>
              </a:rPr>
              <a:t>FACE FACT 5:</a:t>
            </a:r>
          </a:p>
        </p:txBody>
      </p:sp>
      <p:sp>
        <p:nvSpPr>
          <p:cNvPr id="16" name="Rectangle 15">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0" name="Rectangle 19">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5F240B1C-C59E-8A16-C0DB-9ADD3281CF94}"/>
              </a:ext>
            </a:extLst>
          </p:cNvPr>
          <p:cNvSpPr>
            <a:spLocks noGrp="1"/>
          </p:cNvSpPr>
          <p:nvPr>
            <p:ph idx="1"/>
          </p:nvPr>
        </p:nvSpPr>
        <p:spPr>
          <a:xfrm>
            <a:off x="671513" y="2536031"/>
            <a:ext cx="3123783" cy="3671936"/>
          </a:xfrm>
        </p:spPr>
        <p:txBody>
          <a:bodyPr anchor="t">
            <a:normAutofit/>
          </a:bodyPr>
          <a:lstStyle/>
          <a:p>
            <a:r>
              <a:rPr lang="en-US" dirty="0">
                <a:solidFill>
                  <a:srgbClr val="FFFFFF"/>
                </a:solidFill>
              </a:rPr>
              <a:t>The tongue is the only muscle in the body attached to one end.</a:t>
            </a:r>
          </a:p>
        </p:txBody>
      </p:sp>
      <p:pic>
        <p:nvPicPr>
          <p:cNvPr id="5" name="Content Placeholder 4" descr="A picture containing clipart&#10;&#10;Description automatically generated">
            <a:extLst>
              <a:ext uri="{FF2B5EF4-FFF2-40B4-BE49-F238E27FC236}">
                <a16:creationId xmlns:a16="http://schemas.microsoft.com/office/drawing/2014/main" id="{1EC620EE-DAC2-4621-A255-76C296ADE3D5}"/>
              </a:ext>
            </a:extLst>
          </p:cNvPr>
          <p:cNvPicPr>
            <a:picLocks noChangeAspect="1"/>
          </p:cNvPicPr>
          <p:nvPr/>
        </p:nvPicPr>
        <p:blipFill rotWithShape="1">
          <a:blip r:embed="rId2"/>
          <a:srcRect t="22151" r="-2" b="11880"/>
          <a:stretch/>
        </p:blipFill>
        <p:spPr>
          <a:xfrm>
            <a:off x="4241830" y="601200"/>
            <a:ext cx="7503636" cy="5789365"/>
          </a:xfrm>
          <a:prstGeom prst="rect">
            <a:avLst/>
          </a:prstGeom>
        </p:spPr>
      </p:pic>
    </p:spTree>
    <p:extLst>
      <p:ext uri="{BB962C8B-B14F-4D97-AF65-F5344CB8AC3E}">
        <p14:creationId xmlns:p14="http://schemas.microsoft.com/office/powerpoint/2010/main" val="15378465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2" presetClass="entr" presetSubtype="4"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 calcmode="lin" valueType="num">
                                      <p:cBhvr additive="base">
                                        <p:cTn id="10"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9">
                                            <p:txEl>
                                              <p:pRg st="0" end="0"/>
                                            </p:txEl>
                                          </p:spTgt>
                                        </p:tgtEl>
                                        <p:attrNameLst>
                                          <p:attrName>ppt_y</p:attrName>
                                        </p:attrNameLst>
                                      </p:cBhvr>
                                      <p:tavLst>
                                        <p:tav tm="0">
                                          <p:val>
                                            <p:strVal val="1+#ppt_h/2"/>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31">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raphical user interface, text, application, chat or text message&#10;&#10;Description automatically generated">
            <a:extLst>
              <a:ext uri="{FF2B5EF4-FFF2-40B4-BE49-F238E27FC236}">
                <a16:creationId xmlns:a16="http://schemas.microsoft.com/office/drawing/2014/main" id="{021AD8D1-DB51-458A-B943-58B45D1E891D}"/>
              </a:ext>
            </a:extLst>
          </p:cNvPr>
          <p:cNvPicPr>
            <a:picLocks noChangeAspect="1"/>
          </p:cNvPicPr>
          <p:nvPr/>
        </p:nvPicPr>
        <p:blipFill rotWithShape="1">
          <a:blip r:embed="rId2">
            <a:alphaModFix amt="40000"/>
          </a:blip>
          <a:srcRect t="8052" b="7678"/>
          <a:stretch/>
        </p:blipFill>
        <p:spPr>
          <a:xfrm>
            <a:off x="20" y="10"/>
            <a:ext cx="12191980" cy="6857990"/>
          </a:xfrm>
          <a:prstGeom prst="rect">
            <a:avLst/>
          </a:prstGeom>
        </p:spPr>
      </p:pic>
      <p:sp>
        <p:nvSpPr>
          <p:cNvPr id="2" name="Title 1">
            <a:extLst>
              <a:ext uri="{FF2B5EF4-FFF2-40B4-BE49-F238E27FC236}">
                <a16:creationId xmlns:a16="http://schemas.microsoft.com/office/drawing/2014/main" id="{A12EF672-FFE3-4D0D-9EFA-95AC1E6B6686}"/>
              </a:ext>
            </a:extLst>
          </p:cNvPr>
          <p:cNvSpPr>
            <a:spLocks noGrp="1"/>
          </p:cNvSpPr>
          <p:nvPr>
            <p:ph type="title"/>
          </p:nvPr>
        </p:nvSpPr>
        <p:spPr>
          <a:xfrm>
            <a:off x="1023870" y="702156"/>
            <a:ext cx="10144260" cy="1013800"/>
          </a:xfrm>
        </p:spPr>
        <p:txBody>
          <a:bodyPr>
            <a:normAutofit/>
          </a:bodyPr>
          <a:lstStyle/>
          <a:p>
            <a:r>
              <a:rPr lang="en-US" dirty="0">
                <a:solidFill>
                  <a:schemeClr val="tx1"/>
                </a:solidFill>
              </a:rPr>
              <a:t>TIP 3:</a:t>
            </a:r>
            <a:br>
              <a:rPr lang="en-US" dirty="0">
                <a:solidFill>
                  <a:schemeClr val="tx1"/>
                </a:solidFill>
              </a:rPr>
            </a:br>
            <a:r>
              <a:rPr lang="en-US" dirty="0">
                <a:solidFill>
                  <a:schemeClr val="tx1"/>
                </a:solidFill>
              </a:rPr>
              <a:t>FACIAL</a:t>
            </a:r>
          </a:p>
        </p:txBody>
      </p:sp>
      <p:sp>
        <p:nvSpPr>
          <p:cNvPr id="27" name="Content Placeholder 8">
            <a:extLst>
              <a:ext uri="{FF2B5EF4-FFF2-40B4-BE49-F238E27FC236}">
                <a16:creationId xmlns:a16="http://schemas.microsoft.com/office/drawing/2014/main" id="{9A3ADABA-1F7C-EEED-9374-0975B912ED33}"/>
              </a:ext>
            </a:extLst>
          </p:cNvPr>
          <p:cNvSpPr>
            <a:spLocks noGrp="1"/>
          </p:cNvSpPr>
          <p:nvPr>
            <p:ph idx="1"/>
          </p:nvPr>
        </p:nvSpPr>
        <p:spPr>
          <a:xfrm>
            <a:off x="965199" y="2180496"/>
            <a:ext cx="10261602" cy="3678303"/>
          </a:xfrm>
        </p:spPr>
        <p:txBody>
          <a:bodyPr>
            <a:normAutofit/>
          </a:bodyPr>
          <a:lstStyle/>
          <a:p>
            <a:r>
              <a:rPr lang="en-US" dirty="0"/>
              <a:t>More than 75% facial is just the exercise for face skin.</a:t>
            </a:r>
          </a:p>
          <a:p>
            <a:r>
              <a:rPr lang="en-US" dirty="0"/>
              <a:t>Reduces Stress</a:t>
            </a:r>
          </a:p>
        </p:txBody>
      </p:sp>
    </p:spTree>
    <p:extLst>
      <p:ext uri="{BB962C8B-B14F-4D97-AF65-F5344CB8AC3E}">
        <p14:creationId xmlns:p14="http://schemas.microsoft.com/office/powerpoint/2010/main" val="20920508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par>
                                <p:cTn id="21" presetID="16" presetClass="entr" presetSubtype="21" fill="hold" grpId="0" nodeType="withEffect">
                                  <p:stCondLst>
                                    <p:cond delay="0"/>
                                  </p:stCondLst>
                                  <p:childTnLst>
                                    <p:set>
                                      <p:cBhvr>
                                        <p:cTn id="22" dur="1" fill="hold">
                                          <p:stCondLst>
                                            <p:cond delay="0"/>
                                          </p:stCondLst>
                                        </p:cTn>
                                        <p:tgtEl>
                                          <p:spTgt spid="27">
                                            <p:txEl>
                                              <p:pRg st="0" end="0"/>
                                            </p:txEl>
                                          </p:spTgt>
                                        </p:tgtEl>
                                        <p:attrNameLst>
                                          <p:attrName>style.visibility</p:attrName>
                                        </p:attrNameLst>
                                      </p:cBhvr>
                                      <p:to>
                                        <p:strVal val="visible"/>
                                      </p:to>
                                    </p:set>
                                    <p:animEffect transition="in" filter="barn(inVertical)">
                                      <p:cBhvr>
                                        <p:cTn id="23" dur="500"/>
                                        <p:tgtEl>
                                          <p:spTgt spid="27">
                                            <p:txEl>
                                              <p:pRg st="0" end="0"/>
                                            </p:txEl>
                                          </p:spTgt>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27">
                                            <p:txEl>
                                              <p:pRg st="1" end="1"/>
                                            </p:txEl>
                                          </p:spTgt>
                                        </p:tgtEl>
                                        <p:attrNameLst>
                                          <p:attrName>style.visibility</p:attrName>
                                        </p:attrNameLst>
                                      </p:cBhvr>
                                      <p:to>
                                        <p:strVal val="visible"/>
                                      </p:to>
                                    </p:set>
                                    <p:animEffect transition="in" filter="barn(inVertical)">
                                      <p:cBhvr>
                                        <p:cTn id="26" dur="500"/>
                                        <p:tgtEl>
                                          <p:spTgt spid="27">
                                            <p:txEl>
                                              <p:pRg st="1" end="1"/>
                                            </p:txEl>
                                          </p:spTgt>
                                        </p:tgtEl>
                                      </p:cBhvr>
                                    </p:animEffect>
                                  </p:childTnLst>
                                </p:cTn>
                              </p:par>
                              <p:par>
                                <p:cTn id="27" presetID="42"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0"/>
                                        <p:tgtEl>
                                          <p:spTgt spid="5"/>
                                        </p:tgtEl>
                                      </p:cBhvr>
                                    </p:animEffect>
                                    <p:anim calcmode="lin" valueType="num">
                                      <p:cBhvr>
                                        <p:cTn id="30" dur="1000" fill="hold"/>
                                        <p:tgtEl>
                                          <p:spTgt spid="5"/>
                                        </p:tgtEl>
                                        <p:attrNameLst>
                                          <p:attrName>ppt_x</p:attrName>
                                        </p:attrNameLst>
                                      </p:cBhvr>
                                      <p:tavLst>
                                        <p:tav tm="0">
                                          <p:val>
                                            <p:strVal val="#ppt_x"/>
                                          </p:val>
                                        </p:tav>
                                        <p:tav tm="100000">
                                          <p:val>
                                            <p:strVal val="#ppt_x"/>
                                          </p:val>
                                        </p:tav>
                                      </p:tavLst>
                                    </p:anim>
                                    <p:anim calcmode="lin" valueType="num">
                                      <p:cBhvr>
                                        <p:cTn id="3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7"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A52FF1B8-145F-47AA-9F6F-7DA3201AA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F2969D-9CE2-42AC-B298-2E9BB2650C89}"/>
              </a:ext>
            </a:extLst>
          </p:cNvPr>
          <p:cNvSpPr>
            <a:spLocks noGrp="1"/>
          </p:cNvSpPr>
          <p:nvPr>
            <p:ph type="title"/>
          </p:nvPr>
        </p:nvSpPr>
        <p:spPr>
          <a:xfrm>
            <a:off x="4579243" y="1419225"/>
            <a:ext cx="6798608" cy="2346136"/>
          </a:xfrm>
        </p:spPr>
        <p:txBody>
          <a:bodyPr vert="horz" lIns="91440" tIns="45720" rIns="91440" bIns="45720" rtlCol="0" anchor="b">
            <a:normAutofit/>
          </a:bodyPr>
          <a:lstStyle/>
          <a:p>
            <a:r>
              <a:rPr lang="en-US" sz="4400" dirty="0"/>
              <a:t>THANK YOU</a:t>
            </a:r>
          </a:p>
        </p:txBody>
      </p:sp>
      <p:sp>
        <p:nvSpPr>
          <p:cNvPr id="20" name="Rectangle 19">
            <a:extLst>
              <a:ext uri="{FF2B5EF4-FFF2-40B4-BE49-F238E27FC236}">
                <a16:creationId xmlns:a16="http://schemas.microsoft.com/office/drawing/2014/main" id="{6DFE8A8C-8C1F-40A1-8A45-9D05B0DD8E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E1EF8C3-8F8A-447D-A5FF-C12426825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1B511BAF-6DC3-420A-8603-96945C66A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7" name="Graphic 6" descr="Smiling Face with No Fill">
            <a:extLst>
              <a:ext uri="{FF2B5EF4-FFF2-40B4-BE49-F238E27FC236}">
                <a16:creationId xmlns:a16="http://schemas.microsoft.com/office/drawing/2014/main" id="{A5B72EA8-3B24-2B95-F58B-FE648E04BE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4700" y="2049354"/>
            <a:ext cx="3053422" cy="3053422"/>
          </a:xfrm>
          <a:prstGeom prst="rect">
            <a:avLst/>
          </a:prstGeom>
        </p:spPr>
      </p:pic>
    </p:spTree>
    <p:extLst>
      <p:ext uri="{BB962C8B-B14F-4D97-AF65-F5344CB8AC3E}">
        <p14:creationId xmlns:p14="http://schemas.microsoft.com/office/powerpoint/2010/main" val="3747412264"/>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7C427EA3-1645-4B27-A5C2-55E8E24C66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85CDBF6-7B87-4A58-92CA-E887CA36AF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6BFF2B2E-1CF1-403F-BB44-3F9C3E7F6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9D8B4D3C-0DE0-43B9-B032-32B536B96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Diagram&#10;&#10;Description automatically generated">
            <a:extLst>
              <a:ext uri="{FF2B5EF4-FFF2-40B4-BE49-F238E27FC236}">
                <a16:creationId xmlns:a16="http://schemas.microsoft.com/office/drawing/2014/main" id="{70F9187D-8FD0-417F-9194-5E0219A3C40D}"/>
              </a:ext>
            </a:extLst>
          </p:cNvPr>
          <p:cNvPicPr>
            <a:picLocks noGrp="1" noChangeAspect="1"/>
          </p:cNvPicPr>
          <p:nvPr>
            <p:ph idx="1"/>
          </p:nvPr>
        </p:nvPicPr>
        <p:blipFill>
          <a:blip r:embed="rId2"/>
          <a:stretch>
            <a:fillRect/>
          </a:stretch>
        </p:blipFill>
        <p:spPr>
          <a:xfrm>
            <a:off x="931166" y="1481901"/>
            <a:ext cx="6518800" cy="4188329"/>
          </a:xfrm>
          <a:prstGeom prst="rect">
            <a:avLst/>
          </a:prstGeom>
        </p:spPr>
      </p:pic>
      <p:sp>
        <p:nvSpPr>
          <p:cNvPr id="26" name="Rectangle 25">
            <a:extLst>
              <a:ext uri="{FF2B5EF4-FFF2-40B4-BE49-F238E27FC236}">
                <a16:creationId xmlns:a16="http://schemas.microsoft.com/office/drawing/2014/main" id="{707788D3-E467-4E25-A5E9-FD41795BD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FE6CC6C-CF08-4017-96E2-A948CBF9CFFC}"/>
              </a:ext>
            </a:extLst>
          </p:cNvPr>
          <p:cNvSpPr>
            <a:spLocks noGrp="1"/>
          </p:cNvSpPr>
          <p:nvPr>
            <p:ph type="title"/>
          </p:nvPr>
        </p:nvSpPr>
        <p:spPr>
          <a:xfrm>
            <a:off x="8296275" y="1419225"/>
            <a:ext cx="3081576" cy="2085869"/>
          </a:xfrm>
        </p:spPr>
        <p:txBody>
          <a:bodyPr vert="horz" lIns="91440" tIns="45720" rIns="91440" bIns="45720" rtlCol="0" anchor="b">
            <a:normAutofit/>
          </a:bodyPr>
          <a:lstStyle/>
          <a:p>
            <a:pPr>
              <a:lnSpc>
                <a:spcPct val="90000"/>
              </a:lnSpc>
            </a:pPr>
            <a:r>
              <a:rPr lang="en-US" sz="3600" dirty="0">
                <a:solidFill>
                  <a:srgbClr val="FFFFFF"/>
                </a:solidFill>
              </a:rPr>
              <a:t>How to make any habit Permanent?</a:t>
            </a:r>
          </a:p>
        </p:txBody>
      </p:sp>
    </p:spTree>
    <p:extLst>
      <p:ext uri="{BB962C8B-B14F-4D97-AF65-F5344CB8AC3E}">
        <p14:creationId xmlns:p14="http://schemas.microsoft.com/office/powerpoint/2010/main" val="2417948056"/>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21" name="Rectangle 20">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6410B4F4-4B3F-40D7-A0CC-6A0114EA365B}"/>
              </a:ext>
            </a:extLst>
          </p:cNvPr>
          <p:cNvSpPr>
            <a:spLocks noGrp="1"/>
          </p:cNvSpPr>
          <p:nvPr>
            <p:ph type="title"/>
          </p:nvPr>
        </p:nvSpPr>
        <p:spPr>
          <a:xfrm>
            <a:off x="584200" y="1524001"/>
            <a:ext cx="3412067" cy="3478384"/>
          </a:xfrm>
        </p:spPr>
        <p:txBody>
          <a:bodyPr vert="horz" lIns="91440" tIns="45720" rIns="91440" bIns="45720" rtlCol="0" anchor="b">
            <a:normAutofit/>
          </a:bodyPr>
          <a:lstStyle/>
          <a:p>
            <a:r>
              <a:rPr lang="en-US" sz="3600" dirty="0">
                <a:solidFill>
                  <a:srgbClr val="FFFFFF"/>
                </a:solidFill>
              </a:rPr>
              <a:t>How to measure whether you are healthy or not?</a:t>
            </a:r>
          </a:p>
        </p:txBody>
      </p:sp>
      <p:pic>
        <p:nvPicPr>
          <p:cNvPr id="5" name="Content Placeholder 4" descr="A picture containing text&#10;&#10;Description automatically generated">
            <a:extLst>
              <a:ext uri="{FF2B5EF4-FFF2-40B4-BE49-F238E27FC236}">
                <a16:creationId xmlns:a16="http://schemas.microsoft.com/office/drawing/2014/main" id="{9887A1E9-7EE2-4A64-A5E7-9A2899EBBED3}"/>
              </a:ext>
            </a:extLst>
          </p:cNvPr>
          <p:cNvPicPr>
            <a:picLocks noGrp="1" noChangeAspect="1"/>
          </p:cNvPicPr>
          <p:nvPr>
            <p:ph idx="1"/>
          </p:nvPr>
        </p:nvPicPr>
        <p:blipFill>
          <a:blip r:embed="rId2"/>
          <a:stretch>
            <a:fillRect/>
          </a:stretch>
        </p:blipFill>
        <p:spPr>
          <a:xfrm>
            <a:off x="4765053" y="1492918"/>
            <a:ext cx="6764864" cy="3848455"/>
          </a:xfrm>
          <a:prstGeom prst="rect">
            <a:avLst/>
          </a:prstGeom>
        </p:spPr>
      </p:pic>
    </p:spTree>
    <p:extLst>
      <p:ext uri="{BB962C8B-B14F-4D97-AF65-F5344CB8AC3E}">
        <p14:creationId xmlns:p14="http://schemas.microsoft.com/office/powerpoint/2010/main" val="3364235463"/>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2" presetClass="entr" presetSubtype="4"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500" fill="hold"/>
                                        <p:tgtEl>
                                          <p:spTgt spid="5"/>
                                        </p:tgtEl>
                                        <p:attrNameLst>
                                          <p:attrName>ppt_x</p:attrName>
                                        </p:attrNameLst>
                                      </p:cBhvr>
                                      <p:tavLst>
                                        <p:tav tm="0">
                                          <p:val>
                                            <p:strVal val="#ppt_x"/>
                                          </p:val>
                                        </p:tav>
                                        <p:tav tm="100000">
                                          <p:val>
                                            <p:strVal val="#ppt_x"/>
                                          </p:val>
                                        </p:tav>
                                      </p:tavLst>
                                    </p:anim>
                                    <p:anim calcmode="lin" valueType="num">
                                      <p:cBhvr additive="base">
                                        <p:cTn id="11"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0" name="Rectangle 1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F790B1B-F578-4C04-96D2-0F49517EEDBC}"/>
              </a:ext>
            </a:extLst>
          </p:cNvPr>
          <p:cNvSpPr>
            <a:spLocks noGrp="1"/>
          </p:cNvSpPr>
          <p:nvPr>
            <p:ph type="title"/>
          </p:nvPr>
        </p:nvSpPr>
        <p:spPr>
          <a:xfrm>
            <a:off x="638620" y="863695"/>
            <a:ext cx="3511233" cy="3779995"/>
          </a:xfrm>
        </p:spPr>
        <p:txBody>
          <a:bodyPr vert="horz" lIns="91440" tIns="45720" rIns="91440" bIns="45720" rtlCol="0" anchor="ctr">
            <a:normAutofit/>
          </a:bodyPr>
          <a:lstStyle/>
          <a:p>
            <a:r>
              <a:rPr lang="en-US" sz="3600" dirty="0">
                <a:solidFill>
                  <a:schemeClr val="tx1"/>
                </a:solidFill>
              </a:rPr>
              <a:t>MOTIVATION FACTOR</a:t>
            </a:r>
          </a:p>
        </p:txBody>
      </p:sp>
      <p:sp>
        <p:nvSpPr>
          <p:cNvPr id="22" name="Rectangle 2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Text, logo, company name&#10;&#10;Description automatically generated">
            <a:extLst>
              <a:ext uri="{FF2B5EF4-FFF2-40B4-BE49-F238E27FC236}">
                <a16:creationId xmlns:a16="http://schemas.microsoft.com/office/drawing/2014/main" id="{7D0A21A9-DC1E-4E12-9EA5-3279674F966E}"/>
              </a:ext>
            </a:extLst>
          </p:cNvPr>
          <p:cNvPicPr>
            <a:picLocks noGrp="1" noChangeAspect="1"/>
          </p:cNvPicPr>
          <p:nvPr>
            <p:ph idx="1"/>
          </p:nvPr>
        </p:nvPicPr>
        <p:blipFill rotWithShape="1">
          <a:blip r:embed="rId2"/>
          <a:srcRect r="15093" b="-1"/>
          <a:stretch/>
        </p:blipFill>
        <p:spPr>
          <a:xfrm>
            <a:off x="4654295" y="10"/>
            <a:ext cx="7537705" cy="6857990"/>
          </a:xfrm>
          <a:prstGeom prst="rect">
            <a:avLst/>
          </a:prstGeom>
        </p:spPr>
      </p:pic>
    </p:spTree>
    <p:extLst>
      <p:ext uri="{BB962C8B-B14F-4D97-AF65-F5344CB8AC3E}">
        <p14:creationId xmlns:p14="http://schemas.microsoft.com/office/powerpoint/2010/main" val="2858527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6" presetClass="entr" presetSubtype="21"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A52FF1B8-145F-47AA-9F6F-7DA3201AA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0D8F63-A588-4EB2-BC2B-944CB2F6A1F0}"/>
              </a:ext>
            </a:extLst>
          </p:cNvPr>
          <p:cNvSpPr>
            <a:spLocks noGrp="1"/>
          </p:cNvSpPr>
          <p:nvPr>
            <p:ph type="title"/>
          </p:nvPr>
        </p:nvSpPr>
        <p:spPr>
          <a:xfrm>
            <a:off x="4579243" y="1419225"/>
            <a:ext cx="6798608" cy="2346136"/>
          </a:xfrm>
        </p:spPr>
        <p:txBody>
          <a:bodyPr vert="horz" lIns="91440" tIns="45720" rIns="91440" bIns="45720" rtlCol="0" anchor="b">
            <a:normAutofit/>
          </a:bodyPr>
          <a:lstStyle/>
          <a:p>
            <a:pPr>
              <a:lnSpc>
                <a:spcPct val="90000"/>
              </a:lnSpc>
            </a:pPr>
            <a:r>
              <a:rPr lang="en-US" sz="4100" dirty="0"/>
              <a:t>First thing we see when we meet But LEAST, we think about it as we start AGEING?</a:t>
            </a:r>
          </a:p>
        </p:txBody>
      </p:sp>
      <p:sp>
        <p:nvSpPr>
          <p:cNvPr id="20" name="Rectangle 19">
            <a:extLst>
              <a:ext uri="{FF2B5EF4-FFF2-40B4-BE49-F238E27FC236}">
                <a16:creationId xmlns:a16="http://schemas.microsoft.com/office/drawing/2014/main" id="{6DFE8A8C-8C1F-40A1-8A45-9D05B0DD8E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E1EF8C3-8F8A-447D-A5FF-C12426825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1B511BAF-6DC3-420A-8603-96945C66A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7" name="Graphic 6" descr="Blog">
            <a:extLst>
              <a:ext uri="{FF2B5EF4-FFF2-40B4-BE49-F238E27FC236}">
                <a16:creationId xmlns:a16="http://schemas.microsoft.com/office/drawing/2014/main" id="{06DA424F-BCE4-FC70-013E-3122114BE4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4700" y="2049354"/>
            <a:ext cx="3053422" cy="3053422"/>
          </a:xfrm>
          <a:prstGeom prst="rect">
            <a:avLst/>
          </a:prstGeom>
        </p:spPr>
      </p:pic>
    </p:spTree>
    <p:extLst>
      <p:ext uri="{BB962C8B-B14F-4D97-AF65-F5344CB8AC3E}">
        <p14:creationId xmlns:p14="http://schemas.microsoft.com/office/powerpoint/2010/main" val="2197851650"/>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7F8016E-837B-4C70-B44C-E1627C028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5B9C6062-B8DD-49CC-9F05-D6DF7ABB6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0F846FCA-97FF-4271-8B97-C14BD3AA9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62DD2BC0-D31F-4903-8F54-0F60B9E3A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2" name="Rectangle 21">
            <a:extLst>
              <a:ext uri="{FF2B5EF4-FFF2-40B4-BE49-F238E27FC236}">
                <a16:creationId xmlns:a16="http://schemas.microsoft.com/office/drawing/2014/main" id="{8A555FB3-C8F7-4C59-92A7-A7155CC384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6877874-48AA-48C8-AED1-578BEB501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177" y="4386943"/>
            <a:ext cx="11293434" cy="2013857"/>
          </a:xfrm>
          <a:prstGeom prst="rect">
            <a:avLst/>
          </a:prstGeom>
          <a:solidFill>
            <a:srgbClr val="4653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BD2753-E14E-4F19-87A0-B98474219D01}"/>
              </a:ext>
            </a:extLst>
          </p:cNvPr>
          <p:cNvSpPr>
            <a:spLocks noGrp="1"/>
          </p:cNvSpPr>
          <p:nvPr>
            <p:ph type="title"/>
          </p:nvPr>
        </p:nvSpPr>
        <p:spPr>
          <a:xfrm>
            <a:off x="581191" y="4672846"/>
            <a:ext cx="10993549" cy="1055987"/>
          </a:xfrm>
        </p:spPr>
        <p:txBody>
          <a:bodyPr vert="horz" lIns="91440" tIns="45720" rIns="91440" bIns="45720" rtlCol="0" anchor="b">
            <a:normAutofit/>
          </a:bodyPr>
          <a:lstStyle/>
          <a:p>
            <a:r>
              <a:rPr lang="en-US" sz="3600" dirty="0">
                <a:solidFill>
                  <a:srgbClr val="FFFFFF"/>
                </a:solidFill>
              </a:rPr>
              <a:t>FACE</a:t>
            </a:r>
          </a:p>
        </p:txBody>
      </p:sp>
      <p:pic>
        <p:nvPicPr>
          <p:cNvPr id="9" name="Picture 8" descr="A picture containing clipart&#10;&#10;Description automatically generated">
            <a:extLst>
              <a:ext uri="{FF2B5EF4-FFF2-40B4-BE49-F238E27FC236}">
                <a16:creationId xmlns:a16="http://schemas.microsoft.com/office/drawing/2014/main" id="{D8CF1C88-19AB-40EE-9AEF-EF269116D33C}"/>
              </a:ext>
            </a:extLst>
          </p:cNvPr>
          <p:cNvPicPr>
            <a:picLocks noChangeAspect="1"/>
          </p:cNvPicPr>
          <p:nvPr/>
        </p:nvPicPr>
        <p:blipFill>
          <a:blip r:embed="rId2"/>
          <a:stretch>
            <a:fillRect/>
          </a:stretch>
        </p:blipFill>
        <p:spPr>
          <a:xfrm>
            <a:off x="510170" y="437805"/>
            <a:ext cx="3531236" cy="3578742"/>
          </a:xfrm>
          <a:prstGeom prst="rect">
            <a:avLst/>
          </a:prstGeom>
        </p:spPr>
      </p:pic>
      <p:pic>
        <p:nvPicPr>
          <p:cNvPr id="5" name="Content Placeholder 4" descr="A picture containing clipart&#10;&#10;Description automatically generated">
            <a:extLst>
              <a:ext uri="{FF2B5EF4-FFF2-40B4-BE49-F238E27FC236}">
                <a16:creationId xmlns:a16="http://schemas.microsoft.com/office/drawing/2014/main" id="{A8F41EA5-432B-467D-B5E6-1B11E4D6AC51}"/>
              </a:ext>
            </a:extLst>
          </p:cNvPr>
          <p:cNvPicPr>
            <a:picLocks noGrp="1" noChangeAspect="1"/>
          </p:cNvPicPr>
          <p:nvPr>
            <p:ph idx="1"/>
          </p:nvPr>
        </p:nvPicPr>
        <p:blipFill>
          <a:blip r:embed="rId3"/>
          <a:stretch>
            <a:fillRect/>
          </a:stretch>
        </p:blipFill>
        <p:spPr>
          <a:xfrm>
            <a:off x="4386283" y="437805"/>
            <a:ext cx="3364016" cy="3578741"/>
          </a:xfrm>
          <a:prstGeom prst="rect">
            <a:avLst/>
          </a:prstGeom>
        </p:spPr>
      </p:pic>
      <p:pic>
        <p:nvPicPr>
          <p:cNvPr id="7" name="Picture 6" descr="A picture containing text, yellow, orange&#10;&#10;Description automatically generated">
            <a:extLst>
              <a:ext uri="{FF2B5EF4-FFF2-40B4-BE49-F238E27FC236}">
                <a16:creationId xmlns:a16="http://schemas.microsoft.com/office/drawing/2014/main" id="{E470C57E-D083-42D8-AAE2-E48539873B59}"/>
              </a:ext>
            </a:extLst>
          </p:cNvPr>
          <p:cNvPicPr>
            <a:picLocks noChangeAspect="1"/>
          </p:cNvPicPr>
          <p:nvPr/>
        </p:nvPicPr>
        <p:blipFill rotWithShape="1">
          <a:blip r:embed="rId4"/>
          <a:srcRect b="6723"/>
          <a:stretch/>
        </p:blipFill>
        <p:spPr>
          <a:xfrm>
            <a:off x="8165365" y="400097"/>
            <a:ext cx="3390857" cy="3338149"/>
          </a:xfrm>
          <a:prstGeom prst="rect">
            <a:avLst/>
          </a:prstGeom>
        </p:spPr>
      </p:pic>
    </p:spTree>
    <p:extLst>
      <p:ext uri="{BB962C8B-B14F-4D97-AF65-F5344CB8AC3E}">
        <p14:creationId xmlns:p14="http://schemas.microsoft.com/office/powerpoint/2010/main" val="3353684390"/>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21" presetClass="entr" presetSubtype="1"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heel(1)">
                                      <p:cBhvr>
                                        <p:cTn id="19"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AD9E421-DE8C-46D6-AC6B-F54D8BF6A7F0}"/>
              </a:ext>
            </a:extLst>
          </p:cNvPr>
          <p:cNvSpPr>
            <a:spLocks noGrp="1"/>
          </p:cNvSpPr>
          <p:nvPr>
            <p:ph type="title"/>
          </p:nvPr>
        </p:nvSpPr>
        <p:spPr>
          <a:xfrm>
            <a:off x="672280" y="944752"/>
            <a:ext cx="3259016" cy="1462692"/>
          </a:xfrm>
        </p:spPr>
        <p:txBody>
          <a:bodyPr>
            <a:normAutofit/>
          </a:bodyPr>
          <a:lstStyle/>
          <a:p>
            <a:r>
              <a:rPr lang="en-US" dirty="0">
                <a:solidFill>
                  <a:srgbClr val="FFFFFF"/>
                </a:solidFill>
              </a:rPr>
              <a:t>FACE FACT 1:</a:t>
            </a:r>
          </a:p>
        </p:txBody>
      </p:sp>
      <p:sp>
        <p:nvSpPr>
          <p:cNvPr id="29" name="Rectangle 28">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3" name="Rectangle 32">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BA2828A9-01BA-9B8F-5C20-29D85F38796D}"/>
              </a:ext>
            </a:extLst>
          </p:cNvPr>
          <p:cNvSpPr>
            <a:spLocks noGrp="1"/>
          </p:cNvSpPr>
          <p:nvPr>
            <p:ph idx="1"/>
          </p:nvPr>
        </p:nvSpPr>
        <p:spPr>
          <a:xfrm>
            <a:off x="671513" y="2536031"/>
            <a:ext cx="3123783" cy="3671936"/>
          </a:xfrm>
        </p:spPr>
        <p:txBody>
          <a:bodyPr anchor="t">
            <a:normAutofit/>
          </a:bodyPr>
          <a:lstStyle/>
          <a:p>
            <a:r>
              <a:rPr lang="en-US" b="0" i="0" dirty="0">
                <a:solidFill>
                  <a:srgbClr val="FFFFFF"/>
                </a:solidFill>
                <a:effectLst/>
                <a:latin typeface="arial" panose="020B0604020202020204" pitchFamily="34" charset="0"/>
              </a:rPr>
              <a:t>The human face has 43 muscles involved in expressing facial emotions</a:t>
            </a:r>
            <a:endParaRPr lang="en-US" dirty="0">
              <a:solidFill>
                <a:srgbClr val="FFFFFF"/>
              </a:solidFill>
            </a:endParaRPr>
          </a:p>
        </p:txBody>
      </p:sp>
      <p:pic>
        <p:nvPicPr>
          <p:cNvPr id="5" name="Content Placeholder 4" descr="Diagram, schematic&#10;&#10;Description automatically generated">
            <a:extLst>
              <a:ext uri="{FF2B5EF4-FFF2-40B4-BE49-F238E27FC236}">
                <a16:creationId xmlns:a16="http://schemas.microsoft.com/office/drawing/2014/main" id="{709CE432-519E-465B-8C61-1AC18D6062F9}"/>
              </a:ext>
            </a:extLst>
          </p:cNvPr>
          <p:cNvPicPr>
            <a:picLocks noChangeAspect="1"/>
          </p:cNvPicPr>
          <p:nvPr/>
        </p:nvPicPr>
        <p:blipFill rotWithShape="1">
          <a:blip r:embed="rId2"/>
          <a:srcRect t="7915" b="14931"/>
          <a:stretch/>
        </p:blipFill>
        <p:spPr>
          <a:xfrm>
            <a:off x="4241830" y="601200"/>
            <a:ext cx="7503636" cy="5789365"/>
          </a:xfrm>
          <a:prstGeom prst="rect">
            <a:avLst/>
          </a:prstGeom>
        </p:spPr>
      </p:pic>
    </p:spTree>
    <p:extLst>
      <p:ext uri="{BB962C8B-B14F-4D97-AF65-F5344CB8AC3E}">
        <p14:creationId xmlns:p14="http://schemas.microsoft.com/office/powerpoint/2010/main" val="9338437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2" presetClass="entr" presetSubtype="4"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 calcmode="lin" valueType="num">
                                      <p:cBhvr additive="base">
                                        <p:cTn id="10"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9">
                                            <p:txEl>
                                              <p:pRg st="0" end="0"/>
                                            </p:txEl>
                                          </p:spTgt>
                                        </p:tgtEl>
                                        <p:attrNameLst>
                                          <p:attrName>ppt_y</p:attrName>
                                        </p:attrNameLst>
                                      </p:cBhvr>
                                      <p:tavLst>
                                        <p:tav tm="0">
                                          <p:val>
                                            <p:strVal val="1+#ppt_h/2"/>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24E1A04-39B9-40B4-9262-CDD9ED7520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581B9858-A5E9-4EB2-830E-72BB81A84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C83B291D-F718-46F4-AF9D-812BD00323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86261C36-54A7-4257-8145-A85D30C0E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2" name="Rectangle 21">
            <a:extLst>
              <a:ext uri="{FF2B5EF4-FFF2-40B4-BE49-F238E27FC236}">
                <a16:creationId xmlns:a16="http://schemas.microsoft.com/office/drawing/2014/main" id="{3FD90186-F30E-41DE-BCC9-06B6C412E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lose-up of a person's eye&#10;&#10;Description automatically generated">
            <a:extLst>
              <a:ext uri="{FF2B5EF4-FFF2-40B4-BE49-F238E27FC236}">
                <a16:creationId xmlns:a16="http://schemas.microsoft.com/office/drawing/2014/main" id="{F0986078-31D1-4A7E-8806-FA6819B4AE28}"/>
              </a:ext>
            </a:extLst>
          </p:cNvPr>
          <p:cNvPicPr>
            <a:picLocks noChangeAspect="1"/>
          </p:cNvPicPr>
          <p:nvPr/>
        </p:nvPicPr>
        <p:blipFill rotWithShape="1">
          <a:blip r:embed="rId2"/>
          <a:srcRect t="7400" r="-2" b="7976"/>
          <a:stretch/>
        </p:blipFill>
        <p:spPr>
          <a:xfrm>
            <a:off x="-2" y="-1"/>
            <a:ext cx="7554140" cy="4266954"/>
          </a:xfrm>
          <a:prstGeom prst="rect">
            <a:avLst/>
          </a:prstGeom>
        </p:spPr>
      </p:pic>
      <p:pic>
        <p:nvPicPr>
          <p:cNvPr id="5" name="Content Placeholder 4" descr="Close-up of a person's face&#10;&#10;Description automatically generated">
            <a:extLst>
              <a:ext uri="{FF2B5EF4-FFF2-40B4-BE49-F238E27FC236}">
                <a16:creationId xmlns:a16="http://schemas.microsoft.com/office/drawing/2014/main" id="{B6633D25-D0A9-49C6-8802-4BE0A2C94FD8}"/>
              </a:ext>
            </a:extLst>
          </p:cNvPr>
          <p:cNvPicPr>
            <a:picLocks noGrp="1" noChangeAspect="1"/>
          </p:cNvPicPr>
          <p:nvPr>
            <p:ph idx="1"/>
          </p:nvPr>
        </p:nvPicPr>
        <p:blipFill rotWithShape="1">
          <a:blip r:embed="rId3"/>
          <a:srcRect t="1287" r="1" b="1"/>
          <a:stretch/>
        </p:blipFill>
        <p:spPr>
          <a:xfrm>
            <a:off x="7596851" y="10"/>
            <a:ext cx="4595149" cy="2596864"/>
          </a:xfrm>
          <a:prstGeom prst="rect">
            <a:avLst/>
          </a:prstGeom>
        </p:spPr>
      </p:pic>
      <p:sp>
        <p:nvSpPr>
          <p:cNvPr id="24" name="Rectangle 23">
            <a:extLst>
              <a:ext uri="{FF2B5EF4-FFF2-40B4-BE49-F238E27FC236}">
                <a16:creationId xmlns:a16="http://schemas.microsoft.com/office/drawing/2014/main" id="{F3210EB2-7484-41FF-8189-5C048F60C1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67831"/>
            <a:ext cx="7552502" cy="2590169"/>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A12EE48-B85E-44CD-94ED-AB737EDAF7CA}"/>
              </a:ext>
            </a:extLst>
          </p:cNvPr>
          <p:cNvSpPr>
            <a:spLocks noGrp="1"/>
          </p:cNvSpPr>
          <p:nvPr>
            <p:ph type="title"/>
          </p:nvPr>
        </p:nvSpPr>
        <p:spPr>
          <a:xfrm>
            <a:off x="450345" y="4571122"/>
            <a:ext cx="6591957" cy="1037907"/>
          </a:xfrm>
        </p:spPr>
        <p:txBody>
          <a:bodyPr vert="horz" lIns="91440" tIns="45720" rIns="91440" bIns="45720" rtlCol="0" anchor="b">
            <a:normAutofit/>
          </a:bodyPr>
          <a:lstStyle/>
          <a:p>
            <a:r>
              <a:rPr lang="en-US" sz="3600" dirty="0">
                <a:solidFill>
                  <a:srgbClr val="FFFFFF"/>
                </a:solidFill>
              </a:rPr>
              <a:t>Problems regarding face</a:t>
            </a:r>
          </a:p>
        </p:txBody>
      </p:sp>
      <p:sp>
        <p:nvSpPr>
          <p:cNvPr id="26" name="Rectangle 25">
            <a:extLst>
              <a:ext uri="{FF2B5EF4-FFF2-40B4-BE49-F238E27FC236}">
                <a16:creationId xmlns:a16="http://schemas.microsoft.com/office/drawing/2014/main" id="{BD9A18B0-0782-44A1-B999-5A0B4F62A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9" y="4220158"/>
            <a:ext cx="7554921"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pic>
        <p:nvPicPr>
          <p:cNvPr id="7" name="Picture 6" descr="A picture containing person, person, indoor, wearing&#10;&#10;Description automatically generated">
            <a:extLst>
              <a:ext uri="{FF2B5EF4-FFF2-40B4-BE49-F238E27FC236}">
                <a16:creationId xmlns:a16="http://schemas.microsoft.com/office/drawing/2014/main" id="{B7D7C706-479B-49D4-B24D-BDBED9A1776B}"/>
              </a:ext>
            </a:extLst>
          </p:cNvPr>
          <p:cNvPicPr>
            <a:picLocks noChangeAspect="1"/>
          </p:cNvPicPr>
          <p:nvPr/>
        </p:nvPicPr>
        <p:blipFill rotWithShape="1">
          <a:blip r:embed="rId4"/>
          <a:srcRect r="3" b="7441"/>
          <a:stretch/>
        </p:blipFill>
        <p:spPr>
          <a:xfrm>
            <a:off x="7554142" y="2650971"/>
            <a:ext cx="4637861" cy="4207029"/>
          </a:xfrm>
          <a:prstGeom prst="rect">
            <a:avLst/>
          </a:prstGeom>
        </p:spPr>
      </p:pic>
      <p:sp>
        <p:nvSpPr>
          <p:cNvPr id="28" name="Rectangle 27">
            <a:extLst>
              <a:ext uri="{FF2B5EF4-FFF2-40B4-BE49-F238E27FC236}">
                <a16:creationId xmlns:a16="http://schemas.microsoft.com/office/drawing/2014/main" id="{74E468B1-8EA7-411D-B785-E24321C1C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11429" y="-460"/>
            <a:ext cx="9144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4A2409B-D43E-4943-8B22-8ECD020703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814560" y="273531"/>
            <a:ext cx="91440" cy="466344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1811811"/>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16" presetClass="entr" presetSubtype="21"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barn(inVertical)">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AD9E421-DE8C-46D6-AC6B-F54D8BF6A7F0}"/>
              </a:ext>
            </a:extLst>
          </p:cNvPr>
          <p:cNvSpPr>
            <a:spLocks noGrp="1"/>
          </p:cNvSpPr>
          <p:nvPr>
            <p:ph type="title"/>
          </p:nvPr>
        </p:nvSpPr>
        <p:spPr>
          <a:xfrm>
            <a:off x="672280" y="944752"/>
            <a:ext cx="3259016" cy="1462692"/>
          </a:xfrm>
        </p:spPr>
        <p:txBody>
          <a:bodyPr>
            <a:normAutofit/>
          </a:bodyPr>
          <a:lstStyle/>
          <a:p>
            <a:r>
              <a:rPr lang="en-US" dirty="0">
                <a:solidFill>
                  <a:srgbClr val="FFFFFF"/>
                </a:solidFill>
              </a:rPr>
              <a:t>FACE FACT 2:</a:t>
            </a:r>
          </a:p>
        </p:txBody>
      </p:sp>
      <p:sp>
        <p:nvSpPr>
          <p:cNvPr id="29" name="Rectangle 28">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3" name="Rectangle 32">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BA2828A9-01BA-9B8F-5C20-29D85F38796D}"/>
              </a:ext>
            </a:extLst>
          </p:cNvPr>
          <p:cNvSpPr>
            <a:spLocks noGrp="1"/>
          </p:cNvSpPr>
          <p:nvPr>
            <p:ph idx="1"/>
          </p:nvPr>
        </p:nvSpPr>
        <p:spPr>
          <a:xfrm>
            <a:off x="671513" y="2536031"/>
            <a:ext cx="3123783" cy="3671936"/>
          </a:xfrm>
        </p:spPr>
        <p:txBody>
          <a:bodyPr anchor="t">
            <a:normAutofit/>
          </a:bodyPr>
          <a:lstStyle/>
          <a:p>
            <a:r>
              <a:rPr lang="en-US" sz="1800" i="0" dirty="0">
                <a:solidFill>
                  <a:srgbClr val="FFFFFF"/>
                </a:solidFill>
                <a:effectLst/>
              </a:rPr>
              <a:t>Only 12 muscles are active when smiling</a:t>
            </a:r>
            <a:endParaRPr lang="en-US" dirty="0">
              <a:solidFill>
                <a:srgbClr val="FFFFFF"/>
              </a:solidFill>
            </a:endParaRPr>
          </a:p>
        </p:txBody>
      </p:sp>
      <p:pic>
        <p:nvPicPr>
          <p:cNvPr id="10" name="Content Placeholder 4" descr="A picture containing logo&#10;&#10;Description automatically generated">
            <a:extLst>
              <a:ext uri="{FF2B5EF4-FFF2-40B4-BE49-F238E27FC236}">
                <a16:creationId xmlns:a16="http://schemas.microsoft.com/office/drawing/2014/main" id="{06BB6BF1-92E7-4691-B955-3BA8248EC0A2}"/>
              </a:ext>
            </a:extLst>
          </p:cNvPr>
          <p:cNvPicPr>
            <a:picLocks noChangeAspect="1"/>
          </p:cNvPicPr>
          <p:nvPr/>
        </p:nvPicPr>
        <p:blipFill rotWithShape="1">
          <a:blip r:embed="rId2"/>
          <a:srcRect t="7128" b="6211"/>
          <a:stretch/>
        </p:blipFill>
        <p:spPr>
          <a:xfrm>
            <a:off x="4157042" y="629921"/>
            <a:ext cx="7749011" cy="5760644"/>
          </a:xfrm>
          <a:prstGeom prst="rect">
            <a:avLst/>
          </a:prstGeom>
        </p:spPr>
      </p:pic>
    </p:spTree>
    <p:extLst>
      <p:ext uri="{BB962C8B-B14F-4D97-AF65-F5344CB8AC3E}">
        <p14:creationId xmlns:p14="http://schemas.microsoft.com/office/powerpoint/2010/main" val="42166716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2" presetClass="entr" presetSubtype="4"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 calcmode="lin" valueType="num">
                                      <p:cBhvr additive="base">
                                        <p:cTn id="10"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9">
                                            <p:txEl>
                                              <p:pRg st="0" end="0"/>
                                            </p:txEl>
                                          </p:spTgt>
                                        </p:tgtEl>
                                        <p:attrNameLst>
                                          <p:attrName>ppt_y</p:attrName>
                                        </p:attrNameLst>
                                      </p:cBhvr>
                                      <p:tavLst>
                                        <p:tav tm="0">
                                          <p:val>
                                            <p:strVal val="1+#ppt_h/2"/>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534982b5-5169-418b-af46-f22cc61efaa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F6367EE1CB6A046A6AD9013392DAFFA" ma:contentTypeVersion="14" ma:contentTypeDescription="Create a new document." ma:contentTypeScope="" ma:versionID="2706c13d1461b2ab2e8552bf808b35fb">
  <xsd:schema xmlns:xsd="http://www.w3.org/2001/XMLSchema" xmlns:xs="http://www.w3.org/2001/XMLSchema" xmlns:p="http://schemas.microsoft.com/office/2006/metadata/properties" xmlns:ns3="92ba218d-a76e-4780-8537-b8accfa60d0b" xmlns:ns4="534982b5-5169-418b-af46-f22cc61efaa3" targetNamespace="http://schemas.microsoft.com/office/2006/metadata/properties" ma:root="true" ma:fieldsID="147aaebf5712bf4a3a751aab987b16fa" ns3:_="" ns4:_="">
    <xsd:import namespace="92ba218d-a76e-4780-8537-b8accfa60d0b"/>
    <xsd:import namespace="534982b5-5169-418b-af46-f22cc61efaa3"/>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ServiceLocation" minOccurs="0"/>
                <xsd:element ref="ns4:MediaLengthInSeconds"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2ba218d-a76e-4780-8537-b8accfa60d0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4982b5-5169-418b-af46-f22cc61efaa3"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2455B2D-BAB7-438A-85DA-0266A24CB79F}">
  <ds:schemaRefs>
    <ds:schemaRef ds:uri="534982b5-5169-418b-af46-f22cc61efaa3"/>
    <ds:schemaRef ds:uri="http://purl.org/dc/elements/1.1/"/>
    <ds:schemaRef ds:uri="http://schemas.microsoft.com/office/2006/metadata/properties"/>
    <ds:schemaRef ds:uri="92ba218d-a76e-4780-8537-b8accfa60d0b"/>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C4A402BD-4F0E-4B41-8378-961DF2E1583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2ba218d-a76e-4780-8537-b8accfa60d0b"/>
    <ds:schemaRef ds:uri="534982b5-5169-418b-af46-f22cc61efaa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{14142F9B-9397-4905-B1AC-F204C0D09709}tf11964407_win32</Template>
  <TotalTime>115</TotalTime>
  <Words>419</Words>
  <Application>Microsoft Office PowerPoint</Application>
  <PresentationFormat>Widescreen</PresentationFormat>
  <Paragraphs>46</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Franklin Gothic Book</vt:lpstr>
      <vt:lpstr>Franklin Gothic Demi</vt:lpstr>
      <vt:lpstr>Gill Sans MT</vt:lpstr>
      <vt:lpstr>Heebo</vt:lpstr>
      <vt:lpstr>Wingdings 2</vt:lpstr>
      <vt:lpstr>DividendVTI</vt:lpstr>
      <vt:lpstr>Health and Fitness</vt:lpstr>
      <vt:lpstr>How to make any habit Permanent?</vt:lpstr>
      <vt:lpstr>How to measure whether you are healthy or not?</vt:lpstr>
      <vt:lpstr>MOTIVATION FACTOR</vt:lpstr>
      <vt:lpstr>First thing we see when we meet But LEAST, we think about it as we start AGEING?</vt:lpstr>
      <vt:lpstr>FACE</vt:lpstr>
      <vt:lpstr>FACE FACT 1:</vt:lpstr>
      <vt:lpstr>Problems regarding face</vt:lpstr>
      <vt:lpstr>FACE FACT 2:</vt:lpstr>
      <vt:lpstr>REASON Behind face problems</vt:lpstr>
      <vt:lpstr>FACE FACT 3:</vt:lpstr>
      <vt:lpstr>Tip 1:  AVOID using soap for face and start using face wash</vt:lpstr>
      <vt:lpstr>FACE FACT 4:</vt:lpstr>
      <vt:lpstr>TIP 2: CHEWING GUM</vt:lpstr>
      <vt:lpstr>BONUS for chewing gum</vt:lpstr>
      <vt:lpstr>FACE FACT 5:</vt:lpstr>
      <vt:lpstr>TIP 3: FACIAL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and Fitness</dc:title>
  <dc:creator>Srivastava, Divyansh</dc:creator>
  <cp:lastModifiedBy>Srivastava, Divyansh</cp:lastModifiedBy>
  <cp:revision>13</cp:revision>
  <dcterms:created xsi:type="dcterms:W3CDTF">2022-03-15T14:52:02Z</dcterms:created>
  <dcterms:modified xsi:type="dcterms:W3CDTF">2022-03-15T16:47:45Z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0x0101006F6367EE1CB6A046A6AD9013392DAFFA</vt:lpwstr>
  </property>
  <property fmtid="{D5CDD505-2E9C-101B-9397-08002B2CF9AE}" pid="3" name="MSIP_Label_1ebac993-578d-4fb6-a024-e1968d57a18c_Enabled">
    <vt:lpwstr>true</vt:lpwstr>
  </property>
  <property fmtid="{D5CDD505-2E9C-101B-9397-08002B2CF9AE}" pid="4" name="MSIP_Label_1ebac993-578d-4fb6-a024-e1968d57a18c_SetDate">
    <vt:lpwstr>2022-03-15T15:55:41Z</vt:lpwstr>
  </property>
  <property fmtid="{D5CDD505-2E9C-101B-9397-08002B2CF9AE}" pid="5" name="MSIP_Label_1ebac993-578d-4fb6-a024-e1968d57a18c_Method">
    <vt:lpwstr>Privileged</vt:lpwstr>
  </property>
  <property fmtid="{D5CDD505-2E9C-101B-9397-08002B2CF9AE}" pid="6" name="MSIP_Label_1ebac993-578d-4fb6-a024-e1968d57a18c_Name">
    <vt:lpwstr>1ebac993-578d-4fb6-a024-e1968d57a18c</vt:lpwstr>
  </property>
  <property fmtid="{D5CDD505-2E9C-101B-9397-08002B2CF9AE}" pid="7" name="MSIP_Label_1ebac993-578d-4fb6-a024-e1968d57a18c_SiteId">
    <vt:lpwstr>ae4df1f7-611e-444f-897e-f964e1205171</vt:lpwstr>
  </property>
  <property fmtid="{D5CDD505-2E9C-101B-9397-08002B2CF9AE}" pid="8" name="MSIP_Label_1ebac993-578d-4fb6-a024-e1968d57a18c_ActionId">
    <vt:lpwstr>b2f8e92d-6afd-43da-aff8-0475f811580d</vt:lpwstr>
  </property>
  <property fmtid="{D5CDD505-2E9C-101B-9397-08002B2CF9AE}" pid="9" name="MSIP_Label_1ebac993-578d-4fb6-a024-e1968d57a18c_ContentBits">
    <vt:lpwstr>0</vt:lpwstr>
  </property>
</Properties>
</file>